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handoutMasterIdLst>
    <p:handoutMasterId r:id="rId39"/>
  </p:handoutMasterIdLst>
  <p:sldIdLst>
    <p:sldId id="256" r:id="rId2"/>
    <p:sldId id="302" r:id="rId3"/>
    <p:sldId id="283" r:id="rId4"/>
    <p:sldId id="285" r:id="rId5"/>
    <p:sldId id="286" r:id="rId6"/>
    <p:sldId id="287" r:id="rId7"/>
    <p:sldId id="303" r:id="rId8"/>
    <p:sldId id="304" r:id="rId9"/>
    <p:sldId id="317" r:id="rId10"/>
    <p:sldId id="305" r:id="rId11"/>
    <p:sldId id="306" r:id="rId12"/>
    <p:sldId id="318" r:id="rId13"/>
    <p:sldId id="307" r:id="rId14"/>
    <p:sldId id="308" r:id="rId15"/>
    <p:sldId id="309" r:id="rId16"/>
    <p:sldId id="310" r:id="rId17"/>
    <p:sldId id="311" r:id="rId18"/>
    <p:sldId id="312" r:id="rId19"/>
    <p:sldId id="313" r:id="rId20"/>
    <p:sldId id="280" r:id="rId21"/>
    <p:sldId id="300" r:id="rId22"/>
    <p:sldId id="293" r:id="rId23"/>
    <p:sldId id="298" r:id="rId24"/>
    <p:sldId id="294" r:id="rId25"/>
    <p:sldId id="297" r:id="rId26"/>
    <p:sldId id="296" r:id="rId27"/>
    <p:sldId id="301" r:id="rId28"/>
    <p:sldId id="279" r:id="rId29"/>
    <p:sldId id="288" r:id="rId30"/>
    <p:sldId id="289" r:id="rId31"/>
    <p:sldId id="290" r:id="rId32"/>
    <p:sldId id="291" r:id="rId33"/>
    <p:sldId id="292" r:id="rId34"/>
    <p:sldId id="319" r:id="rId35"/>
    <p:sldId id="316" r:id="rId36"/>
    <p:sldId id="314"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D079EF3-94D0-415B-976C-1031DF88E14C}" type="datetimeFigureOut">
              <a:rPr lang="en-US" smtClean="0"/>
              <a:t>3/21/2016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89E6C1-CAA9-4FB6-9C21-6EA4353D4AF7}" type="slidenum">
              <a:rPr lang="en-US" smtClean="0"/>
              <a:t>‹#›</a:t>
            </a:fld>
            <a:endParaRPr lang="en-US"/>
          </a:p>
        </p:txBody>
      </p:sp>
    </p:spTree>
    <p:extLst>
      <p:ext uri="{BB962C8B-B14F-4D97-AF65-F5344CB8AC3E}">
        <p14:creationId xmlns:p14="http://schemas.microsoft.com/office/powerpoint/2010/main" val="368332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EF353E-01CD-4233-8CEB-AFFB2DD1C57D}" type="datetimeFigureOut">
              <a:rPr lang="en-US" smtClean="0"/>
              <a:t>3/21/2016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2D39FEE-EBF6-44BA-8355-E4D0AD032EDC}" type="slidenum">
              <a:rPr lang="en-US" smtClean="0"/>
              <a:t>‹#›</a:t>
            </a:fld>
            <a:endParaRPr lang="en-US"/>
          </a:p>
        </p:txBody>
      </p:sp>
    </p:spTree>
    <p:extLst>
      <p:ext uri="{BB962C8B-B14F-4D97-AF65-F5344CB8AC3E}">
        <p14:creationId xmlns:p14="http://schemas.microsoft.com/office/powerpoint/2010/main" val="43351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Andy:</a:t>
            </a:r>
          </a:p>
          <a:p>
            <a:endParaRPr lang="en-US" dirty="0" smtClean="0"/>
          </a:p>
          <a:p>
            <a:r>
              <a:rPr lang="en-US" dirty="0" smtClean="0"/>
              <a:t>FCC Definition: </a:t>
            </a:r>
          </a:p>
          <a:p>
            <a:r>
              <a:rPr lang="en-US" dirty="0" smtClean="0"/>
              <a:t>Proposed</a:t>
            </a:r>
            <a:r>
              <a:rPr lang="en-US" baseline="0" dirty="0" smtClean="0"/>
              <a:t> change for this year could be </a:t>
            </a:r>
            <a:r>
              <a:rPr lang="en-US" altLang="en-US" dirty="0"/>
              <a:t>as high as 25 Mbps download </a:t>
            </a:r>
          </a:p>
          <a:p>
            <a:endParaRPr lang="en-US" dirty="0"/>
          </a:p>
          <a:p>
            <a:r>
              <a:rPr lang="en-US" dirty="0" smtClean="0"/>
              <a:t>This las</a:t>
            </a:r>
            <a:r>
              <a:rPr lang="en-US" baseline="0" dirty="0" smtClean="0"/>
              <a:t>t definition is the one that I have been using for more than ten years. It best describes what is needed and our needs are rapidly changing. We will come back to a brief discussion of the demand survey and broadband assessment tool that helps us determine what is needed.</a:t>
            </a:r>
            <a:endParaRPr lang="en-US" dirty="0"/>
          </a:p>
        </p:txBody>
      </p:sp>
      <p:sp>
        <p:nvSpPr>
          <p:cNvPr id="4" name="Slide Number Placeholder 3"/>
          <p:cNvSpPr>
            <a:spLocks noGrp="1"/>
          </p:cNvSpPr>
          <p:nvPr>
            <p:ph type="sldNum" sz="quarter" idx="10"/>
          </p:nvPr>
        </p:nvSpPr>
        <p:spPr/>
        <p:txBody>
          <a:bodyPr/>
          <a:lstStyle/>
          <a:p>
            <a:fld id="{623D23D2-A2A9-4D74-9A74-92C8B4D5234D}" type="slidenum">
              <a:rPr lang="en-US" smtClean="0"/>
              <a:pPr/>
              <a:t>3</a:t>
            </a:fld>
            <a:endParaRPr lang="en-US"/>
          </a:p>
        </p:txBody>
      </p:sp>
    </p:spTree>
    <p:extLst>
      <p:ext uri="{BB962C8B-B14F-4D97-AF65-F5344CB8AC3E}">
        <p14:creationId xmlns:p14="http://schemas.microsoft.com/office/powerpoint/2010/main" val="360790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38B80-56BF-49CD-86F2-CF0373AC7257}" type="slidenum">
              <a:rPr lang="en-US" smtClean="0"/>
              <a:t>4</a:t>
            </a:fld>
            <a:endParaRPr lang="en-US"/>
          </a:p>
        </p:txBody>
      </p:sp>
    </p:spTree>
    <p:extLst>
      <p:ext uri="{BB962C8B-B14F-4D97-AF65-F5344CB8AC3E}">
        <p14:creationId xmlns:p14="http://schemas.microsoft.com/office/powerpoint/2010/main" val="338504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a:t>
            </a:r>
          </a:p>
          <a:p>
            <a:endParaRPr lang="en-US" dirty="0" smtClean="0"/>
          </a:p>
          <a:p>
            <a:r>
              <a:rPr lang="en-US" dirty="0" smtClean="0"/>
              <a:t>Defy the myth:</a:t>
            </a:r>
            <a:r>
              <a:rPr lang="en-US" baseline="0" dirty="0" smtClean="0"/>
              <a:t> Wireless does not stand alone—it can’t take over the world and be the only solution; in other words, you can’t have wireless without a wired connection. </a:t>
            </a:r>
            <a:r>
              <a:rPr lang="en-US" baseline="0" dirty="0" err="1" smtClean="0"/>
              <a:t>Ya</a:t>
            </a:r>
            <a:r>
              <a:rPr lang="en-US" baseline="0" dirty="0" smtClean="0"/>
              <a:t> need </a:t>
            </a:r>
            <a:r>
              <a:rPr lang="en-US" baseline="0" dirty="0" err="1" smtClean="0"/>
              <a:t>em</a:t>
            </a:r>
            <a:r>
              <a:rPr lang="en-US" baseline="0" dirty="0" smtClean="0"/>
              <a:t> both!</a:t>
            </a:r>
          </a:p>
          <a:p>
            <a:endParaRPr lang="en-US" baseline="0" dirty="0" smtClean="0"/>
          </a:p>
          <a:p>
            <a:r>
              <a:rPr lang="en-US" baseline="0" dirty="0" smtClean="0"/>
              <a:t>So,  How Did We get and how do we evolve so all communities are connected?</a:t>
            </a:r>
            <a:endParaRPr lang="en-US" dirty="0"/>
          </a:p>
        </p:txBody>
      </p:sp>
      <p:sp>
        <p:nvSpPr>
          <p:cNvPr id="4" name="Slide Number Placeholder 3"/>
          <p:cNvSpPr>
            <a:spLocks noGrp="1"/>
          </p:cNvSpPr>
          <p:nvPr>
            <p:ph type="sldNum" sz="quarter" idx="10"/>
          </p:nvPr>
        </p:nvSpPr>
        <p:spPr/>
        <p:txBody>
          <a:bodyPr/>
          <a:lstStyle/>
          <a:p>
            <a:fld id="{623D23D2-A2A9-4D74-9A74-92C8B4D5234D}" type="slidenum">
              <a:rPr lang="en-US" smtClean="0"/>
              <a:pPr/>
              <a:t>6</a:t>
            </a:fld>
            <a:endParaRPr lang="en-US"/>
          </a:p>
        </p:txBody>
      </p:sp>
    </p:spTree>
    <p:extLst>
      <p:ext uri="{BB962C8B-B14F-4D97-AF65-F5344CB8AC3E}">
        <p14:creationId xmlns:p14="http://schemas.microsoft.com/office/powerpoint/2010/main" val="758293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666" y="6088196"/>
            <a:ext cx="2201269" cy="7698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1626" y="6130437"/>
            <a:ext cx="2230374" cy="7275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7532" y="6055604"/>
            <a:ext cx="2294467" cy="8023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3732" y="6082252"/>
            <a:ext cx="2218267" cy="775747"/>
          </a:xfrm>
          <a:prstGeom prst="rect">
            <a:avLst/>
          </a:prstGeom>
        </p:spPr>
      </p:pic>
    </p:spTree>
    <p:extLst>
      <p:ext uri="{BB962C8B-B14F-4D97-AF65-F5344CB8AC3E}">
        <p14:creationId xmlns:p14="http://schemas.microsoft.com/office/powerpoint/2010/main" val="72784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2" r:id="rId13"/>
    <p:sldLayoutId id="2147483663" r:id="rId14"/>
    <p:sldLayoutId id="2147483664" r:id="rId15"/>
    <p:sldLayoutId id="2147483658" r:id="rId16"/>
    <p:sldLayoutId id="214748365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719668"/>
            <a:ext cx="6309254" cy="4057714"/>
          </a:xfrm>
        </p:spPr>
        <p:txBody>
          <a:bodyPr>
            <a:noAutofit/>
          </a:bodyPr>
          <a:lstStyle/>
          <a:p>
            <a:r>
              <a:rPr lang="en-US" sz="4400" dirty="0" smtClean="0"/>
              <a:t>Economic Impacts of Broadband </a:t>
            </a:r>
            <a:br>
              <a:rPr lang="en-US" sz="4400" dirty="0" smtClean="0"/>
            </a:br>
            <a:r>
              <a:rPr lang="en-US" sz="2800" dirty="0" smtClean="0"/>
              <a:t>and </a:t>
            </a:r>
            <a:br>
              <a:rPr lang="en-US" sz="2800" dirty="0" smtClean="0"/>
            </a:br>
            <a:r>
              <a:rPr lang="en-US" sz="4400" dirty="0" smtClean="0"/>
              <a:t>What Local Governments can do</a:t>
            </a:r>
            <a:endParaRPr lang="en-US" sz="4400" dirty="0"/>
          </a:p>
        </p:txBody>
      </p:sp>
      <p:sp>
        <p:nvSpPr>
          <p:cNvPr id="3" name="Subtitle 2"/>
          <p:cNvSpPr>
            <a:spLocks noGrp="1"/>
          </p:cNvSpPr>
          <p:nvPr>
            <p:ph type="subTitle" idx="1"/>
          </p:nvPr>
        </p:nvSpPr>
        <p:spPr/>
        <p:txBody>
          <a:bodyPr/>
          <a:lstStyle/>
          <a:p>
            <a:r>
              <a:rPr lang="en-US" dirty="0" smtClean="0"/>
              <a:t>Eric Biltonen, Community, Natural Resource, and Economic Development </a:t>
            </a:r>
            <a:endParaRPr lang="en-US" dirty="0"/>
          </a:p>
        </p:txBody>
      </p:sp>
    </p:spTree>
    <p:extLst>
      <p:ext uri="{BB962C8B-B14F-4D97-AF65-F5344CB8AC3E}">
        <p14:creationId xmlns:p14="http://schemas.microsoft.com/office/powerpoint/2010/main" val="139183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Jobs and Income</a:t>
            </a:r>
            <a:endParaRPr lang="en-US" dirty="0"/>
          </a:p>
        </p:txBody>
      </p:sp>
      <p:sp>
        <p:nvSpPr>
          <p:cNvPr id="3" name="Content Placeholder 2"/>
          <p:cNvSpPr>
            <a:spLocks noGrp="1"/>
          </p:cNvSpPr>
          <p:nvPr>
            <p:ph idx="1"/>
          </p:nvPr>
        </p:nvSpPr>
        <p:spPr>
          <a:xfrm>
            <a:off x="2589212" y="1905000"/>
            <a:ext cx="8915400" cy="3733800"/>
          </a:xfrm>
        </p:spPr>
        <p:txBody>
          <a:bodyPr>
            <a:normAutofit fontScale="77500" lnSpcReduction="20000"/>
          </a:bodyPr>
          <a:lstStyle/>
          <a:p>
            <a:pPr marL="285750" indent="-285750">
              <a:buFont typeface="Arial" panose="020B0604020202020204" pitchFamily="34" charset="0"/>
              <a:buChar char="•"/>
            </a:pPr>
            <a:r>
              <a:rPr lang="en-US" sz="2300" dirty="0" smtClean="0">
                <a:sym typeface="Wingdings" panose="05000000000000000000" pitchFamily="2" charset="2"/>
              </a:rPr>
              <a:t>Online </a:t>
            </a:r>
            <a:r>
              <a:rPr lang="en-US" sz="2300" dirty="0">
                <a:sym typeface="Wingdings" panose="05000000000000000000" pitchFamily="2" charset="2"/>
              </a:rPr>
              <a:t>talent platforms could add $2.7 trillion to global GDP and increase global employment by 72 million </a:t>
            </a:r>
            <a:r>
              <a:rPr lang="en-US" sz="2300" dirty="0" smtClean="0">
                <a:sym typeface="Wingdings" panose="05000000000000000000" pitchFamily="2" charset="2"/>
              </a:rPr>
              <a:t>FTEs (6)</a:t>
            </a:r>
          </a:p>
          <a:p>
            <a:pPr marL="285750" indent="-285750">
              <a:buFont typeface="Arial" panose="020B0604020202020204" pitchFamily="34" charset="0"/>
              <a:buChar char="•"/>
            </a:pPr>
            <a:endParaRPr lang="en-US" sz="2300" dirty="0">
              <a:sym typeface="Wingdings" panose="05000000000000000000" pitchFamily="2" charset="2"/>
            </a:endParaRPr>
          </a:p>
          <a:p>
            <a:pPr marL="285750" indent="-285750">
              <a:buFont typeface="Arial" panose="020B0604020202020204" pitchFamily="34" charset="0"/>
              <a:buChar char="•"/>
            </a:pPr>
            <a:r>
              <a:rPr lang="en-US" sz="2300" dirty="0">
                <a:sym typeface="Wingdings" panose="05000000000000000000" pitchFamily="2" charset="2"/>
              </a:rPr>
              <a:t>Voluntary job changes are associated with higher wages. Broadband creates a more dynamic job </a:t>
            </a:r>
            <a:r>
              <a:rPr lang="en-US" sz="2300" dirty="0" smtClean="0">
                <a:sym typeface="Wingdings" panose="05000000000000000000" pitchFamily="2" charset="2"/>
              </a:rPr>
              <a:t>market</a:t>
            </a:r>
            <a:r>
              <a:rPr lang="en-US" sz="2300" dirty="0">
                <a:sym typeface="Wingdings" panose="05000000000000000000" pitchFamily="2" charset="2"/>
              </a:rPr>
              <a:t> (6</a:t>
            </a:r>
            <a:r>
              <a:rPr lang="en-US" sz="2300" dirty="0" smtClean="0">
                <a:sym typeface="Wingdings" panose="05000000000000000000" pitchFamily="2" charset="2"/>
              </a:rPr>
              <a:t>)</a:t>
            </a:r>
          </a:p>
          <a:p>
            <a:pPr marL="285750" indent="-285750">
              <a:buFont typeface="Arial" panose="020B0604020202020204" pitchFamily="34" charset="0"/>
              <a:buChar char="•"/>
            </a:pPr>
            <a:endParaRPr lang="en-US" sz="2300" dirty="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Increase </a:t>
            </a:r>
            <a:r>
              <a:rPr lang="en-US" sz="2300" dirty="0">
                <a:sym typeface="Wingdings" panose="05000000000000000000" pitchFamily="2" charset="2"/>
              </a:rPr>
              <a:t>labor participation and hours worked, shortening job searches and enabling matches, raise productivity – annual global benefit of $625 </a:t>
            </a:r>
            <a:r>
              <a:rPr lang="en-US" sz="2300" dirty="0" smtClean="0">
                <a:sym typeface="Wingdings" panose="05000000000000000000" pitchFamily="2" charset="2"/>
              </a:rPr>
              <a:t>billion</a:t>
            </a:r>
            <a:r>
              <a:rPr lang="en-US" sz="2300" dirty="0">
                <a:sym typeface="Wingdings" panose="05000000000000000000" pitchFamily="2" charset="2"/>
              </a:rPr>
              <a:t> (6</a:t>
            </a:r>
            <a:r>
              <a:rPr lang="en-US" sz="2300" dirty="0" smtClean="0">
                <a:sym typeface="Wingdings" panose="05000000000000000000" pitchFamily="2" charset="2"/>
              </a:rPr>
              <a:t>)</a:t>
            </a:r>
          </a:p>
          <a:p>
            <a:pPr marL="285750" indent="-285750">
              <a:buFont typeface="Arial" panose="020B0604020202020204" pitchFamily="34" charset="0"/>
              <a:buChar char="•"/>
            </a:pPr>
            <a:endParaRPr lang="en-US" sz="2300" dirty="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Create </a:t>
            </a:r>
            <a:r>
              <a:rPr lang="en-US" sz="2300" dirty="0">
                <a:sym typeface="Wingdings" panose="05000000000000000000" pitchFamily="2" charset="2"/>
              </a:rPr>
              <a:t>transparency around the demand for skills enabling people to make better choices in education and job </a:t>
            </a:r>
            <a:r>
              <a:rPr lang="en-US" sz="2300" dirty="0" smtClean="0">
                <a:sym typeface="Wingdings" panose="05000000000000000000" pitchFamily="2" charset="2"/>
              </a:rPr>
              <a:t>searches</a:t>
            </a:r>
            <a:r>
              <a:rPr lang="en-US" sz="2300" dirty="0">
                <a:sym typeface="Wingdings" panose="05000000000000000000" pitchFamily="2" charset="2"/>
              </a:rPr>
              <a:t> (6)</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613041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528" y="624110"/>
            <a:ext cx="9676263" cy="1280890"/>
          </a:xfrm>
        </p:spPr>
        <p:txBody>
          <a:bodyPr/>
          <a:lstStyle/>
          <a:p>
            <a:r>
              <a:rPr lang="en-US" dirty="0" smtClean="0"/>
              <a:t>Broadband Impacts: Business &amp; Economics</a:t>
            </a:r>
            <a:endParaRPr lang="en-US" dirty="0"/>
          </a:p>
        </p:txBody>
      </p:sp>
      <p:sp>
        <p:nvSpPr>
          <p:cNvPr id="3" name="Content Placeholder 2"/>
          <p:cNvSpPr>
            <a:spLocks noGrp="1"/>
          </p:cNvSpPr>
          <p:nvPr>
            <p:ph idx="1"/>
          </p:nvPr>
        </p:nvSpPr>
        <p:spPr>
          <a:xfrm>
            <a:off x="2265528" y="1651379"/>
            <a:ext cx="9229749" cy="4482721"/>
          </a:xfrm>
        </p:spPr>
        <p:txBody>
          <a:bodyPr>
            <a:normAutofit fontScale="85000" lnSpcReduction="10000"/>
          </a:bodyPr>
          <a:lstStyle/>
          <a:p>
            <a:pPr marL="285750" indent="-285750">
              <a:buFont typeface="Arial" panose="020B0604020202020204" pitchFamily="34" charset="0"/>
              <a:buChar char="•"/>
            </a:pPr>
            <a:r>
              <a:rPr lang="en-US" sz="1700" dirty="0"/>
              <a:t>Doubling broadband speeds and add 0.3% to GDP </a:t>
            </a:r>
            <a:r>
              <a:rPr lang="en-US" sz="1700" dirty="0" smtClean="0"/>
              <a:t>growth (1)</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Increased </a:t>
            </a:r>
            <a:r>
              <a:rPr lang="en-US" sz="1700" dirty="0"/>
              <a:t>business innovation and </a:t>
            </a:r>
            <a:r>
              <a:rPr lang="en-US" sz="1700" dirty="0" smtClean="0"/>
              <a:t>productivity (1)</a:t>
            </a:r>
          </a:p>
          <a:p>
            <a:pPr marL="285750" indent="-285750">
              <a:buFont typeface="Arial" panose="020B0604020202020204" pitchFamily="34" charset="0"/>
              <a:buChar char="•"/>
            </a:pPr>
            <a:endParaRPr lang="en-US" sz="1700" dirty="0" smtClean="0"/>
          </a:p>
          <a:p>
            <a:pPr marL="285750" lvl="1">
              <a:buFont typeface="Arial" panose="020B0604020202020204" pitchFamily="34" charset="0"/>
              <a:buChar char="•"/>
            </a:pPr>
            <a:r>
              <a:rPr lang="en-US" sz="1700" dirty="0"/>
              <a:t>More potential for home based businesses as a replacement or complement to other </a:t>
            </a:r>
            <a:r>
              <a:rPr lang="en-US" sz="1700" dirty="0" smtClean="0"/>
              <a:t>job (1)</a:t>
            </a:r>
          </a:p>
          <a:p>
            <a:pPr marL="285750" lvl="1">
              <a:buFont typeface="Arial" panose="020B0604020202020204" pitchFamily="34" charset="0"/>
              <a:buChar char="•"/>
            </a:pPr>
            <a:endParaRPr lang="en-US" sz="1700" dirty="0" smtClean="0"/>
          </a:p>
          <a:p>
            <a:pPr marL="285750" lvl="1">
              <a:buFont typeface="Arial" panose="020B0604020202020204" pitchFamily="34" charset="0"/>
              <a:buChar char="•"/>
            </a:pPr>
            <a:r>
              <a:rPr lang="en-US" sz="1700" dirty="0">
                <a:sym typeface="Wingdings" panose="05000000000000000000" pitchFamily="2" charset="2"/>
              </a:rPr>
              <a:t>WSJ reports towns with less access are falling behind </a:t>
            </a:r>
            <a:r>
              <a:rPr lang="en-US" sz="1700" dirty="0" smtClean="0">
                <a:sym typeface="Wingdings" panose="05000000000000000000" pitchFamily="2" charset="2"/>
              </a:rPr>
              <a:t>economically (4)</a:t>
            </a:r>
          </a:p>
          <a:p>
            <a:pPr marL="285750" lvl="1">
              <a:buFont typeface="Arial" panose="020B0604020202020204" pitchFamily="34" charset="0"/>
              <a:buChar char="•"/>
            </a:pPr>
            <a:endParaRPr lang="en-US" sz="1700" dirty="0">
              <a:sym typeface="Wingdings" panose="05000000000000000000" pitchFamily="2" charset="2"/>
            </a:endParaRPr>
          </a:p>
          <a:p>
            <a:pPr marL="285750" lvl="1">
              <a:buFont typeface="Arial" panose="020B0604020202020204" pitchFamily="34" charset="0"/>
              <a:buChar char="•"/>
            </a:pPr>
            <a:r>
              <a:rPr lang="en-US" sz="1700" dirty="0" smtClean="0">
                <a:sym typeface="Wingdings" panose="05000000000000000000" pitchFamily="2" charset="2"/>
              </a:rPr>
              <a:t>Unreliable </a:t>
            </a:r>
            <a:r>
              <a:rPr lang="en-US" sz="1700" dirty="0">
                <a:sym typeface="Wingdings" panose="05000000000000000000" pitchFamily="2" charset="2"/>
              </a:rPr>
              <a:t>internet can derail businesses </a:t>
            </a:r>
            <a:r>
              <a:rPr lang="en-US" sz="1700" dirty="0" smtClean="0">
                <a:sym typeface="Wingdings" panose="05000000000000000000" pitchFamily="2" charset="2"/>
              </a:rPr>
              <a:t>(4)</a:t>
            </a:r>
          </a:p>
          <a:p>
            <a:pPr marL="285750" lvl="1">
              <a:buFont typeface="Arial" panose="020B0604020202020204" pitchFamily="34" charset="0"/>
              <a:buChar char="•"/>
            </a:pPr>
            <a:endParaRPr lang="en-US" sz="1700" dirty="0" smtClean="0">
              <a:sym typeface="Wingdings" panose="05000000000000000000" pitchFamily="2" charset="2"/>
            </a:endParaRPr>
          </a:p>
          <a:p>
            <a:pPr marL="285750" lvl="1">
              <a:buFont typeface="Arial" panose="020B0604020202020204" pitchFamily="34" charset="0"/>
              <a:buChar char="•"/>
            </a:pPr>
            <a:r>
              <a:rPr lang="en-US" sz="1700" dirty="0">
                <a:sym typeface="Wingdings" panose="05000000000000000000" pitchFamily="2" charset="2"/>
              </a:rPr>
              <a:t>Helps business expand market reach and customer bases, especially small businesses and </a:t>
            </a:r>
            <a:r>
              <a:rPr lang="en-US" sz="1700" dirty="0" smtClean="0">
                <a:sym typeface="Wingdings" panose="05000000000000000000" pitchFamily="2" charset="2"/>
              </a:rPr>
              <a:t>startups (5)</a:t>
            </a:r>
          </a:p>
          <a:p>
            <a:pPr marL="285750" lvl="1">
              <a:buFont typeface="Arial" panose="020B0604020202020204" pitchFamily="34" charset="0"/>
              <a:buChar char="•"/>
            </a:pPr>
            <a:endParaRPr lang="en-US" sz="1700" dirty="0" smtClean="0">
              <a:sym typeface="Wingdings" panose="05000000000000000000" pitchFamily="2" charset="2"/>
            </a:endParaRPr>
          </a:p>
          <a:p>
            <a:pPr>
              <a:buFont typeface="Arial" panose="020B0604020202020204" pitchFamily="34" charset="0"/>
              <a:buChar char="•"/>
            </a:pPr>
            <a:r>
              <a:rPr lang="en-US" sz="1700" dirty="0">
                <a:sym typeface="Wingdings" panose="05000000000000000000" pitchFamily="2" charset="2"/>
              </a:rPr>
              <a:t>Survey of Tech Executives: 82% ranked broadband as very or somewhat </a:t>
            </a:r>
            <a:r>
              <a:rPr lang="en-US" sz="1700" dirty="0" smtClean="0">
                <a:sym typeface="Wingdings" panose="05000000000000000000" pitchFamily="2" charset="2"/>
              </a:rPr>
              <a:t>important</a:t>
            </a:r>
            <a:r>
              <a:rPr lang="en-US" sz="1700" dirty="0">
                <a:sym typeface="Wingdings" panose="05000000000000000000" pitchFamily="2" charset="2"/>
              </a:rPr>
              <a:t> (5)</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marL="285750" lvl="1">
              <a:buFont typeface="Arial" panose="020B0604020202020204" pitchFamily="34" charset="0"/>
              <a:buChar char="•"/>
            </a:pPr>
            <a:endParaRPr lang="en-US" dirty="0" smtClean="0">
              <a:sym typeface="Wingdings" panose="05000000000000000000" pitchFamily="2" charset="2"/>
            </a:endParaRPr>
          </a:p>
          <a:p>
            <a:pPr marL="285750" lvl="1">
              <a:buFont typeface="Arial" panose="020B0604020202020204" pitchFamily="34" charset="0"/>
              <a:buChar char="•"/>
            </a:pPr>
            <a:endParaRPr lang="en-US" dirty="0">
              <a:sym typeface="Wingdings" panose="05000000000000000000" pitchFamily="2" charset="2"/>
            </a:endParaRPr>
          </a:p>
          <a:p>
            <a:pPr marL="285750" lvl="1">
              <a:buFont typeface="Arial" panose="020B0604020202020204" pitchFamily="34" charset="0"/>
              <a:buChar char="•"/>
            </a:pPr>
            <a:endParaRPr lang="en-US" dirty="0" smtClean="0"/>
          </a:p>
          <a:p>
            <a:pPr marL="285750" lvl="1">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9116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528" y="624110"/>
            <a:ext cx="9676263" cy="1280890"/>
          </a:xfrm>
        </p:spPr>
        <p:txBody>
          <a:bodyPr/>
          <a:lstStyle/>
          <a:p>
            <a:r>
              <a:rPr lang="en-US" dirty="0" smtClean="0"/>
              <a:t>Broadband Impacts: Business &amp; Economics</a:t>
            </a:r>
            <a:endParaRPr lang="en-US" dirty="0"/>
          </a:p>
        </p:txBody>
      </p:sp>
      <p:sp>
        <p:nvSpPr>
          <p:cNvPr id="3" name="Content Placeholder 2"/>
          <p:cNvSpPr>
            <a:spLocks noGrp="1"/>
          </p:cNvSpPr>
          <p:nvPr>
            <p:ph idx="1"/>
          </p:nvPr>
        </p:nvSpPr>
        <p:spPr>
          <a:xfrm>
            <a:off x="2265528" y="1651379"/>
            <a:ext cx="9229749" cy="4425571"/>
          </a:xfrm>
        </p:spPr>
        <p:txBody>
          <a:bodyPr>
            <a:normAutofit fontScale="92500" lnSpcReduction="20000"/>
          </a:bodyPr>
          <a:lstStyle/>
          <a:p>
            <a:pPr>
              <a:buFont typeface="Arial" panose="020B0604020202020204" pitchFamily="34" charset="0"/>
              <a:buChar char="•"/>
            </a:pPr>
            <a:r>
              <a:rPr lang="en-US" dirty="0" smtClean="0">
                <a:sym typeface="Wingdings" panose="05000000000000000000" pitchFamily="2" charset="2"/>
              </a:rPr>
              <a:t>Enhances </a:t>
            </a:r>
            <a:r>
              <a:rPr lang="en-US" dirty="0">
                <a:sym typeface="Wingdings" panose="05000000000000000000" pitchFamily="2" charset="2"/>
              </a:rPr>
              <a:t>ability for tech related startups to </a:t>
            </a:r>
            <a:r>
              <a:rPr lang="en-US" dirty="0" smtClean="0">
                <a:sym typeface="Wingdings" panose="05000000000000000000" pitchFamily="2" charset="2"/>
              </a:rPr>
              <a:t>emerge</a:t>
            </a:r>
            <a:r>
              <a:rPr lang="en-US" dirty="0">
                <a:sym typeface="Wingdings" panose="05000000000000000000" pitchFamily="2" charset="2"/>
              </a:rPr>
              <a:t> (5</a:t>
            </a:r>
            <a:r>
              <a:rPr lang="en-US" dirty="0" smtClean="0">
                <a:sym typeface="Wingdings" panose="05000000000000000000" pitchFamily="2" charset="2"/>
              </a:rPr>
              <a:t>)</a:t>
            </a:r>
          </a:p>
          <a:p>
            <a:pPr>
              <a:buFont typeface="Arial" panose="020B0604020202020204" pitchFamily="34" charset="0"/>
              <a:buChar char="•"/>
            </a:pPr>
            <a:endParaRPr lang="en-US" dirty="0" smtClean="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Broadband has positive impact on industry clusters with a more developed supply of broadband infrastructure associated with a higher level of entrepreneurial </a:t>
            </a:r>
            <a:r>
              <a:rPr lang="en-US" dirty="0" smtClean="0">
                <a:sym typeface="Wingdings" panose="05000000000000000000" pitchFamily="2" charset="2"/>
              </a:rPr>
              <a:t>activity (7)</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Additionally, proximity to educational institutional also contributed significantly to positive increases in entrepreneurial </a:t>
            </a:r>
            <a:r>
              <a:rPr lang="en-US" dirty="0" smtClean="0">
                <a:sym typeface="Wingdings" panose="05000000000000000000" pitchFamily="2" charset="2"/>
              </a:rPr>
              <a:t>activity (7)</a:t>
            </a:r>
          </a:p>
          <a:p>
            <a:pPr>
              <a:buFont typeface="Arial" panose="020B0604020202020204" pitchFamily="34" charset="0"/>
              <a:buChar char="•"/>
            </a:pPr>
            <a:endParaRPr lang="en-US" dirty="0" smtClean="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Investments in Broadband infrastructure strengthen regional economies by improving skills, competitiveness, and service </a:t>
            </a:r>
            <a:r>
              <a:rPr lang="en-US" dirty="0" smtClean="0">
                <a:sym typeface="Wingdings" panose="05000000000000000000" pitchFamily="2" charset="2"/>
              </a:rPr>
              <a:t>delivery (8)</a:t>
            </a:r>
          </a:p>
          <a:p>
            <a:pPr>
              <a:buFont typeface="Arial" panose="020B0604020202020204" pitchFamily="34" charset="0"/>
              <a:buChar char="•"/>
            </a:pPr>
            <a:endParaRPr lang="en-US" dirty="0" smtClean="0">
              <a:sym typeface="Wingdings" panose="05000000000000000000" pitchFamily="2" charset="2"/>
            </a:endParaRPr>
          </a:p>
          <a:p>
            <a:pPr>
              <a:buFont typeface="Arial" panose="020B0604020202020204" pitchFamily="34" charset="0"/>
              <a:buChar char="•"/>
            </a:pPr>
            <a:r>
              <a:rPr lang="en-US" dirty="0"/>
              <a:t>Broadband speed matters – studies confirm impact on economic growth in developed and less developed countries. More important in countries with lower incomes</a:t>
            </a:r>
            <a:r>
              <a:rPr lang="en-US" dirty="0" smtClean="0"/>
              <a:t>. (9)</a:t>
            </a:r>
            <a:endParaRPr lang="en-US" dirty="0"/>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marL="285750" lvl="1">
              <a:buFont typeface="Arial" panose="020B0604020202020204" pitchFamily="34" charset="0"/>
              <a:buChar char="•"/>
            </a:pPr>
            <a:endParaRPr lang="en-US" dirty="0" smtClean="0">
              <a:sym typeface="Wingdings" panose="05000000000000000000" pitchFamily="2" charset="2"/>
            </a:endParaRPr>
          </a:p>
          <a:p>
            <a:pPr marL="285750" lvl="1">
              <a:buFont typeface="Arial" panose="020B0604020202020204" pitchFamily="34" charset="0"/>
              <a:buChar char="•"/>
            </a:pPr>
            <a:endParaRPr lang="en-US" dirty="0">
              <a:sym typeface="Wingdings" panose="05000000000000000000" pitchFamily="2" charset="2"/>
            </a:endParaRPr>
          </a:p>
          <a:p>
            <a:pPr marL="285750" lvl="1">
              <a:buFont typeface="Arial" panose="020B0604020202020204" pitchFamily="34" charset="0"/>
              <a:buChar char="•"/>
            </a:pPr>
            <a:endParaRPr lang="en-US" dirty="0" smtClean="0"/>
          </a:p>
          <a:p>
            <a:pPr marL="285750" lvl="1">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27779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Impacts of Broadband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9866" y="6070410"/>
            <a:ext cx="2252133" cy="78759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972" y="1828799"/>
            <a:ext cx="7678894" cy="4840715"/>
          </a:xfrm>
          <a:prstGeom prst="rect">
            <a:avLst/>
          </a:prstGeom>
        </p:spPr>
      </p:pic>
    </p:spTree>
    <p:extLst>
      <p:ext uri="{BB962C8B-B14F-4D97-AF65-F5344CB8AC3E}">
        <p14:creationId xmlns:p14="http://schemas.microsoft.com/office/powerpoint/2010/main" val="252352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Education</a:t>
            </a:r>
            <a:endParaRPr lang="en-US" dirty="0"/>
          </a:p>
        </p:txBody>
      </p:sp>
      <p:sp>
        <p:nvSpPr>
          <p:cNvPr id="3" name="Content Placeholder 2"/>
          <p:cNvSpPr>
            <a:spLocks noGrp="1"/>
          </p:cNvSpPr>
          <p:nvPr>
            <p:ph idx="1"/>
          </p:nvPr>
        </p:nvSpPr>
        <p:spPr/>
        <p:txBody>
          <a:bodyPr/>
          <a:lstStyle/>
          <a:p>
            <a:pPr marL="342900" lvl="1" indent="-342900"/>
            <a:r>
              <a:rPr lang="en-US" sz="2000" dirty="0">
                <a:sym typeface="Wingdings" panose="05000000000000000000" pitchFamily="2" charset="2"/>
              </a:rPr>
              <a:t>Student without access may struggle to complete homework </a:t>
            </a:r>
            <a:r>
              <a:rPr lang="en-US" sz="2000" dirty="0" smtClean="0">
                <a:sym typeface="Wingdings" panose="05000000000000000000" pitchFamily="2" charset="2"/>
              </a:rPr>
              <a:t>assignments (4)</a:t>
            </a:r>
          </a:p>
          <a:p>
            <a:pPr marL="342900" lvl="1" indent="-342900"/>
            <a:endParaRPr lang="en-US" sz="2000" dirty="0" smtClean="0">
              <a:sym typeface="Wingdings" panose="05000000000000000000" pitchFamily="2" charset="2"/>
            </a:endParaRPr>
          </a:p>
          <a:p>
            <a:pPr marL="342900" lvl="1" indent="-342900"/>
            <a:r>
              <a:rPr lang="en-US" sz="2000" dirty="0">
                <a:sym typeface="Wingdings" panose="05000000000000000000" pitchFamily="2" charset="2"/>
              </a:rPr>
              <a:t>Provides access to high education and continued education (distance learning</a:t>
            </a:r>
            <a:r>
              <a:rPr lang="en-US" sz="2000" dirty="0" smtClean="0">
                <a:sym typeface="Wingdings" panose="05000000000000000000" pitchFamily="2" charset="2"/>
              </a:rPr>
              <a:t>)(5)</a:t>
            </a:r>
          </a:p>
          <a:p>
            <a:pPr marL="342900" lvl="1" indent="-342900"/>
            <a:endParaRPr lang="en-US" sz="2000" dirty="0" smtClean="0">
              <a:sym typeface="Wingdings" panose="05000000000000000000" pitchFamily="2" charset="2"/>
            </a:endParaRPr>
          </a:p>
          <a:p>
            <a:pPr marL="342900" lvl="1" indent="-342900"/>
            <a:r>
              <a:rPr lang="en-US" sz="2000" dirty="0">
                <a:sym typeface="Wingdings" panose="05000000000000000000" pitchFamily="2" charset="2"/>
              </a:rPr>
              <a:t>Enhances workforce </a:t>
            </a:r>
            <a:r>
              <a:rPr lang="en-US" sz="2000" dirty="0" smtClean="0">
                <a:sym typeface="Wingdings" panose="05000000000000000000" pitchFamily="2" charset="2"/>
              </a:rPr>
              <a:t>advanced certifications (5)</a:t>
            </a: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2027101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Home Values</a:t>
            </a:r>
            <a:endParaRPr lang="en-US" dirty="0"/>
          </a:p>
        </p:txBody>
      </p:sp>
      <p:sp>
        <p:nvSpPr>
          <p:cNvPr id="3" name="Content Placeholder 2"/>
          <p:cNvSpPr>
            <a:spLocks noGrp="1"/>
          </p:cNvSpPr>
          <p:nvPr>
            <p:ph idx="1"/>
          </p:nvPr>
        </p:nvSpPr>
        <p:spPr>
          <a:xfrm>
            <a:off x="2589212" y="1600200"/>
            <a:ext cx="8915400" cy="4814248"/>
          </a:xfrm>
        </p:spPr>
        <p:txBody>
          <a:bodyPr>
            <a:normAutofit fontScale="92500" lnSpcReduction="10000"/>
          </a:bodyPr>
          <a:lstStyle/>
          <a:p>
            <a:pPr>
              <a:buFont typeface="Arial" panose="020B0604020202020204" pitchFamily="34" charset="0"/>
              <a:buChar char="•"/>
            </a:pPr>
            <a:r>
              <a:rPr lang="en-US" dirty="0" smtClean="0"/>
              <a:t>Fiber </a:t>
            </a:r>
            <a:r>
              <a:rPr lang="en-US" dirty="0"/>
              <a:t>to the home (FTTH) raises value of single family homes by $5,000 - $6,000 on a home values at $300K (July 2014, Broadband Communities Magazine</a:t>
            </a:r>
            <a:r>
              <a:rPr lang="en-US" dirty="0" smtClean="0"/>
              <a:t>)(2)</a:t>
            </a:r>
            <a:endParaRPr lang="en-US" dirty="0"/>
          </a:p>
          <a:p>
            <a:pPr>
              <a:buFont typeface="Arial" panose="020B0604020202020204" pitchFamily="34" charset="0"/>
              <a:buChar char="•"/>
            </a:pPr>
            <a:r>
              <a:rPr lang="en-US" dirty="0"/>
              <a:t>Renter rate broadband has almost as important as a washer and dryer </a:t>
            </a:r>
            <a:r>
              <a:rPr lang="en-US" dirty="0">
                <a:sym typeface="Wingdings" panose="05000000000000000000" pitchFamily="2" charset="2"/>
              </a:rPr>
              <a:t> An apartment with broadband could yield almost $1,000 extra in rent from lower vacancies, not including savings from administrative costs of finding a new tenants</a:t>
            </a:r>
            <a:r>
              <a:rPr lang="en-US" dirty="0" smtClean="0">
                <a:sym typeface="Wingdings" panose="05000000000000000000" pitchFamily="2" charset="2"/>
              </a:rPr>
              <a:t>. (2)</a:t>
            </a:r>
          </a:p>
          <a:p>
            <a:pPr>
              <a:buFont typeface="Arial" panose="020B0604020202020204" pitchFamily="34" charset="0"/>
              <a:buChar char="•"/>
            </a:pPr>
            <a:r>
              <a:rPr lang="en-US" dirty="0">
                <a:sym typeface="Wingdings" panose="05000000000000000000" pitchFamily="2" charset="2"/>
              </a:rPr>
              <a:t>Single family homes with ability to upgrade to 1 </a:t>
            </a:r>
            <a:r>
              <a:rPr lang="en-US" dirty="0" err="1">
                <a:sym typeface="Wingdings" panose="05000000000000000000" pitchFamily="2" charset="2"/>
              </a:rPr>
              <a:t>Gbps</a:t>
            </a:r>
            <a:r>
              <a:rPr lang="en-US" dirty="0">
                <a:sym typeface="Wingdings" panose="05000000000000000000" pitchFamily="2" charset="2"/>
              </a:rPr>
              <a:t> have a price that is 1.8% more than similar homes where upgrade is limited to 100Mbps. (exp. 1.8% X $300,000 = $5,400</a:t>
            </a:r>
            <a:r>
              <a:rPr lang="en-US" dirty="0" smtClean="0">
                <a:sym typeface="Wingdings" panose="05000000000000000000" pitchFamily="2" charset="2"/>
              </a:rPr>
              <a:t>)(3)</a:t>
            </a: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Homes with fiber have a price that is 1.3% more than similar homes without fiber (exp. 1.3% X $300,000 = $3,900</a:t>
            </a:r>
            <a:r>
              <a:rPr lang="en-US" dirty="0" smtClean="0">
                <a:sym typeface="Wingdings" panose="05000000000000000000" pitchFamily="2" charset="2"/>
              </a:rPr>
              <a:t>)(3)</a:t>
            </a:r>
          </a:p>
          <a:p>
            <a:pPr>
              <a:buFont typeface="Arial" panose="020B0604020202020204" pitchFamily="34" charset="0"/>
              <a:buChar char="•"/>
            </a:pPr>
            <a:r>
              <a:rPr lang="en-US" dirty="0">
                <a:sym typeface="Wingdings" panose="05000000000000000000" pitchFamily="2" charset="2"/>
              </a:rPr>
              <a:t>Study by University of Colorado and Carnegie Mellon University find fiber connections can add $5,437 to price of a $175,000 home (half the value of a bathroom</a:t>
            </a:r>
            <a:r>
              <a:rPr lang="en-US" dirty="0" smtClean="0">
                <a:sym typeface="Wingdings" panose="05000000000000000000" pitchFamily="2" charset="2"/>
              </a:rPr>
              <a:t>).(4)</a:t>
            </a: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2014 Study by University of Wisconsin found access to internet could add $11,815 to the value of a $439,000 vacation home in Door County. </a:t>
            </a:r>
            <a:r>
              <a:rPr lang="en-US" dirty="0" smtClean="0">
                <a:sym typeface="Wingdings" panose="05000000000000000000" pitchFamily="2" charset="2"/>
              </a:rPr>
              <a:t>(4)</a:t>
            </a:r>
            <a:endParaRPr lang="en-US" dirty="0">
              <a:sym typeface="Wingdings" panose="05000000000000000000" pitchFamily="2" charset="2"/>
            </a:endParaRPr>
          </a:p>
          <a:p>
            <a:pPr>
              <a:buFont typeface="Arial" panose="020B0604020202020204" pitchFamily="34" charset="0"/>
              <a:buChar char="•"/>
            </a:pPr>
            <a:endParaRPr lang="en-US" dirty="0" smtClean="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lvl="1">
              <a:buFont typeface="Arial" panose="020B0604020202020204" pitchFamily="34" charset="0"/>
              <a:buChar char="•"/>
            </a:pPr>
            <a:endParaRPr lang="en-US" dirty="0" smtClean="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181687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1497567"/>
            <a:ext cx="2964182" cy="1655066"/>
          </a:xfrm>
        </p:spPr>
        <p:txBody>
          <a:bodyPr>
            <a:normAutofit fontScale="90000"/>
          </a:bodyPr>
          <a:lstStyle/>
          <a:p>
            <a:r>
              <a:rPr lang="en-US" dirty="0" smtClean="0"/>
              <a:t>Broadband Impacts: Home Values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762" y="0"/>
            <a:ext cx="5986666" cy="6858000"/>
          </a:xfrm>
          <a:prstGeom prst="rect">
            <a:avLst/>
          </a:prstGeom>
        </p:spPr>
      </p:pic>
    </p:spTree>
    <p:extLst>
      <p:ext uri="{BB962C8B-B14F-4D97-AF65-F5344CB8AC3E}">
        <p14:creationId xmlns:p14="http://schemas.microsoft.com/office/powerpoint/2010/main" val="500664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Public Services</a:t>
            </a:r>
            <a:endParaRPr lang="en-US" dirty="0"/>
          </a:p>
        </p:txBody>
      </p:sp>
      <p:sp>
        <p:nvSpPr>
          <p:cNvPr id="3" name="Content Placeholder 2"/>
          <p:cNvSpPr>
            <a:spLocks noGrp="1"/>
          </p:cNvSpPr>
          <p:nvPr>
            <p:ph idx="1"/>
          </p:nvPr>
        </p:nvSpPr>
        <p:spPr>
          <a:xfrm>
            <a:off x="2589212" y="1692322"/>
            <a:ext cx="8915400" cy="4451304"/>
          </a:xfrm>
        </p:spPr>
        <p:txBody>
          <a:bodyPr>
            <a:normAutofit/>
          </a:bodyPr>
          <a:lstStyle/>
          <a:p>
            <a:pPr marL="285750" lvl="1">
              <a:spcBef>
                <a:spcPts val="0"/>
              </a:spcBef>
              <a:buFont typeface="Arial" panose="020B0604020202020204" pitchFamily="34" charset="0"/>
              <a:buChar char="•"/>
            </a:pPr>
            <a:r>
              <a:rPr lang="en-US" sz="1800" dirty="0"/>
              <a:t>Allows people to be more informed, better educated, and socially and culturally enriched </a:t>
            </a:r>
            <a:r>
              <a:rPr lang="en-US" sz="1800" dirty="0">
                <a:sym typeface="Wingdings" panose="05000000000000000000" pitchFamily="2" charset="2"/>
              </a:rPr>
              <a:t> Faster career </a:t>
            </a:r>
            <a:r>
              <a:rPr lang="en-US" sz="1800" dirty="0" smtClean="0">
                <a:sym typeface="Wingdings" panose="05000000000000000000" pitchFamily="2" charset="2"/>
              </a:rPr>
              <a:t>path (1)</a:t>
            </a:r>
          </a:p>
          <a:p>
            <a:pPr marL="285750" lvl="1">
              <a:spcBef>
                <a:spcPts val="0"/>
              </a:spcBef>
              <a:buFont typeface="Arial" panose="020B0604020202020204" pitchFamily="34" charset="0"/>
              <a:buChar char="•"/>
            </a:pPr>
            <a:endParaRPr lang="en-US" sz="1800" dirty="0" smtClean="0">
              <a:sym typeface="Wingdings" panose="05000000000000000000" pitchFamily="2" charset="2"/>
            </a:endParaRPr>
          </a:p>
          <a:p>
            <a:pPr marL="285750" lvl="1">
              <a:spcBef>
                <a:spcPts val="0"/>
              </a:spcBef>
              <a:buFont typeface="Arial" panose="020B0604020202020204" pitchFamily="34" charset="0"/>
              <a:buChar char="•"/>
            </a:pPr>
            <a:r>
              <a:rPr lang="en-US" sz="1800" dirty="0">
                <a:sym typeface="Wingdings" panose="05000000000000000000" pitchFamily="2" charset="2"/>
              </a:rPr>
              <a:t>2014 report by the American Planning Association found </a:t>
            </a:r>
            <a:r>
              <a:rPr lang="en-US" sz="1800" dirty="0" err="1">
                <a:sym typeface="Wingdings" panose="05000000000000000000" pitchFamily="2" charset="2"/>
              </a:rPr>
              <a:t>Millennials</a:t>
            </a:r>
            <a:r>
              <a:rPr lang="en-US" sz="1800" dirty="0">
                <a:sym typeface="Wingdings" panose="05000000000000000000" pitchFamily="2" charset="2"/>
              </a:rPr>
              <a:t> ranks broadband 3</a:t>
            </a:r>
            <a:r>
              <a:rPr lang="en-US" sz="1800" baseline="30000" dirty="0">
                <a:sym typeface="Wingdings" panose="05000000000000000000" pitchFamily="2" charset="2"/>
              </a:rPr>
              <a:t>rd</a:t>
            </a:r>
            <a:r>
              <a:rPr lang="en-US" sz="1800" dirty="0">
                <a:sym typeface="Wingdings" panose="05000000000000000000" pitchFamily="2" charset="2"/>
              </a:rPr>
              <a:t> when asked to identify high priorities for metro urban areas – just behind safe streets and affordable </a:t>
            </a:r>
            <a:r>
              <a:rPr lang="en-US" sz="1800" dirty="0" smtClean="0">
                <a:sym typeface="Wingdings" panose="05000000000000000000" pitchFamily="2" charset="2"/>
              </a:rPr>
              <a:t>housing (2)</a:t>
            </a:r>
          </a:p>
          <a:p>
            <a:pPr marL="285750" lvl="1">
              <a:spcBef>
                <a:spcPts val="0"/>
              </a:spcBef>
              <a:buFont typeface="Arial" panose="020B0604020202020204" pitchFamily="34" charset="0"/>
              <a:buChar char="•"/>
            </a:pPr>
            <a:endParaRPr lang="en-US" sz="1800" dirty="0" smtClean="0">
              <a:sym typeface="Wingdings" panose="05000000000000000000" pitchFamily="2" charset="2"/>
            </a:endParaRPr>
          </a:p>
          <a:p>
            <a:pPr marL="285750" lvl="1">
              <a:spcBef>
                <a:spcPts val="0"/>
              </a:spcBef>
              <a:buFont typeface="Arial" panose="020B0604020202020204" pitchFamily="34" charset="0"/>
              <a:buChar char="•"/>
            </a:pPr>
            <a:r>
              <a:rPr lang="en-US" sz="1800" dirty="0">
                <a:sym typeface="Wingdings" panose="05000000000000000000" pitchFamily="2" charset="2"/>
              </a:rPr>
              <a:t>Is central to healthcare (records, access to expertise</a:t>
            </a:r>
            <a:r>
              <a:rPr lang="en-US" sz="1800" dirty="0" smtClean="0">
                <a:sym typeface="Wingdings" panose="05000000000000000000" pitchFamily="2" charset="2"/>
              </a:rPr>
              <a:t>)(5)</a:t>
            </a:r>
          </a:p>
          <a:p>
            <a:pPr marL="285750" lvl="1">
              <a:spcBef>
                <a:spcPts val="0"/>
              </a:spcBef>
              <a:buFont typeface="Arial" panose="020B0604020202020204" pitchFamily="34" charset="0"/>
              <a:buChar char="•"/>
            </a:pPr>
            <a:endParaRPr lang="en-US" sz="1800" dirty="0" smtClean="0">
              <a:sym typeface="Wingdings" panose="05000000000000000000" pitchFamily="2" charset="2"/>
            </a:endParaRPr>
          </a:p>
          <a:p>
            <a:pPr marL="285750" lvl="1">
              <a:spcBef>
                <a:spcPts val="0"/>
              </a:spcBef>
              <a:buFont typeface="Arial" panose="020B0604020202020204" pitchFamily="34" charset="0"/>
              <a:buChar char="•"/>
            </a:pPr>
            <a:r>
              <a:rPr lang="en-US" sz="1800" dirty="0">
                <a:sym typeface="Wingdings" panose="05000000000000000000" pitchFamily="2" charset="2"/>
              </a:rPr>
              <a:t>Improved response to </a:t>
            </a:r>
            <a:r>
              <a:rPr lang="en-US" sz="1800" dirty="0" smtClean="0">
                <a:sym typeface="Wingdings" panose="05000000000000000000" pitchFamily="2" charset="2"/>
              </a:rPr>
              <a:t>emergencies (5)</a:t>
            </a:r>
          </a:p>
          <a:p>
            <a:pPr marL="285750" lvl="1">
              <a:spcBef>
                <a:spcPts val="0"/>
              </a:spcBef>
              <a:buFont typeface="Arial" panose="020B0604020202020204" pitchFamily="34" charset="0"/>
              <a:buChar char="•"/>
            </a:pPr>
            <a:endParaRPr lang="en-US" sz="1800" dirty="0" smtClean="0">
              <a:sym typeface="Wingdings" panose="05000000000000000000" pitchFamily="2" charset="2"/>
            </a:endParaRPr>
          </a:p>
          <a:p>
            <a:pPr marL="285750" lvl="1">
              <a:spcBef>
                <a:spcPts val="0"/>
              </a:spcBef>
              <a:buFont typeface="Arial" panose="020B0604020202020204" pitchFamily="34" charset="0"/>
              <a:buChar char="•"/>
            </a:pPr>
            <a:r>
              <a:rPr lang="en-US" sz="1800" dirty="0" smtClean="0">
                <a:sym typeface="Wingdings" panose="05000000000000000000" pitchFamily="2" charset="2"/>
              </a:rPr>
              <a:t>Improved service deliver including: </a:t>
            </a:r>
            <a:r>
              <a:rPr lang="en-US" sz="1800" dirty="0">
                <a:sym typeface="Wingdings" panose="05000000000000000000" pitchFamily="2" charset="2"/>
              </a:rPr>
              <a:t>service delivery</a:t>
            </a:r>
            <a:r>
              <a:rPr lang="en-US" sz="1800" dirty="0" smtClean="0">
                <a:sym typeface="Wingdings" panose="05000000000000000000" pitchFamily="2" charset="2"/>
              </a:rPr>
              <a:t>: Education</a:t>
            </a:r>
            <a:r>
              <a:rPr lang="en-US" sz="1800" dirty="0">
                <a:sym typeface="Wingdings" panose="05000000000000000000" pitchFamily="2" charset="2"/>
              </a:rPr>
              <a:t>, health care, public safety and emergency response, citizen and social services, economic and workforce development, and rural and regional </a:t>
            </a:r>
            <a:r>
              <a:rPr lang="en-US" sz="1800" dirty="0" smtClean="0">
                <a:sym typeface="Wingdings" panose="05000000000000000000" pitchFamily="2" charset="2"/>
              </a:rPr>
              <a:t>development (8)</a:t>
            </a:r>
            <a:endParaRPr lang="en-US" dirty="0">
              <a:sym typeface="Wingdings" panose="05000000000000000000" pitchFamily="2" charset="2"/>
            </a:endParaRPr>
          </a:p>
          <a:p>
            <a:pPr lvl="1">
              <a:buFont typeface="Arial" panose="020B0604020202020204" pitchFamily="34" charset="0"/>
              <a:buChar char="•"/>
            </a:pPr>
            <a:endParaRPr lang="en-US" dirty="0">
              <a:sym typeface="Wingdings" panose="05000000000000000000" pitchFamily="2" charset="2"/>
            </a:endParaRPr>
          </a:p>
        </p:txBody>
      </p:sp>
    </p:spTree>
    <p:extLst>
      <p:ext uri="{BB962C8B-B14F-4D97-AF65-F5344CB8AC3E}">
        <p14:creationId xmlns:p14="http://schemas.microsoft.com/office/powerpoint/2010/main" val="2535291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Impacts of Broadband</a:t>
            </a:r>
          </a:p>
        </p:txBody>
      </p:sp>
      <p:sp>
        <p:nvSpPr>
          <p:cNvPr id="3" name="Content Placeholder 2"/>
          <p:cNvSpPr>
            <a:spLocks noGrp="1"/>
          </p:cNvSpPr>
          <p:nvPr>
            <p:ph idx="1"/>
          </p:nvPr>
        </p:nvSpPr>
        <p:spPr>
          <a:xfrm>
            <a:off x="2589212" y="2133600"/>
            <a:ext cx="8915400" cy="4000500"/>
          </a:xfrm>
        </p:spPr>
        <p:txBody>
          <a:bodyPr>
            <a:normAutofit fontScale="85000" lnSpcReduction="20000"/>
          </a:bodyPr>
          <a:lstStyle/>
          <a:p>
            <a:r>
              <a:rPr lang="en-US" sz="1900" dirty="0" smtClean="0"/>
              <a:t>Broadband speed matters – studies confirm impact on economic growth in developed and less developed countries. More important in countries with lower incomes.</a:t>
            </a:r>
          </a:p>
          <a:p>
            <a:endParaRPr lang="en-US" sz="1900" dirty="0"/>
          </a:p>
          <a:p>
            <a:r>
              <a:rPr lang="en-US" sz="1900" dirty="0"/>
              <a:t>Benefits of faster </a:t>
            </a:r>
            <a:r>
              <a:rPr lang="en-US" sz="1900" dirty="0" smtClean="0"/>
              <a:t>speed: </a:t>
            </a:r>
            <a:endParaRPr lang="en-US" sz="1900" dirty="0"/>
          </a:p>
          <a:p>
            <a:pPr lvl="1"/>
            <a:r>
              <a:rPr lang="en-US" sz="1900" dirty="0" smtClean="0"/>
              <a:t>Significantly </a:t>
            </a:r>
            <a:r>
              <a:rPr lang="en-US" sz="1900" dirty="0"/>
              <a:t>faster file transfers, both sending and receiving </a:t>
            </a:r>
          </a:p>
          <a:p>
            <a:pPr lvl="1"/>
            <a:r>
              <a:rPr lang="en-US" sz="1900" dirty="0" smtClean="0"/>
              <a:t>Enabling </a:t>
            </a:r>
            <a:r>
              <a:rPr lang="en-US" sz="1900" dirty="0"/>
              <a:t>video streaming applications </a:t>
            </a:r>
          </a:p>
          <a:p>
            <a:pPr lvl="1"/>
            <a:r>
              <a:rPr lang="en-US" sz="1900" dirty="0" smtClean="0"/>
              <a:t>High </a:t>
            </a:r>
            <a:r>
              <a:rPr lang="en-US" sz="1900" dirty="0"/>
              <a:t>quality real-time communication </a:t>
            </a:r>
          </a:p>
          <a:p>
            <a:pPr lvl="1"/>
            <a:r>
              <a:rPr lang="en-US" sz="1900" dirty="0" smtClean="0"/>
              <a:t>Enabling </a:t>
            </a:r>
            <a:r>
              <a:rPr lang="en-US" sz="1900" dirty="0"/>
              <a:t>users to use many applications at the same time </a:t>
            </a:r>
            <a:endParaRPr lang="en-US" sz="1900" dirty="0" smtClean="0"/>
          </a:p>
          <a:p>
            <a:endParaRPr lang="en-US" dirty="0" smtClean="0"/>
          </a:p>
          <a:p>
            <a:endParaRPr lang="en-US" dirty="0"/>
          </a:p>
          <a:p>
            <a:pPr marL="0" indent="0">
              <a:buNone/>
            </a:pPr>
            <a:r>
              <a:rPr lang="en-US" dirty="0" smtClean="0"/>
              <a:t>Source: </a:t>
            </a:r>
            <a:r>
              <a:rPr lang="en-US" dirty="0" err="1" smtClean="0"/>
              <a:t>Kongaut</a:t>
            </a:r>
            <a:r>
              <a:rPr lang="en-US" dirty="0" smtClean="0"/>
              <a:t>, </a:t>
            </a:r>
            <a:r>
              <a:rPr lang="en-US" dirty="0" err="1" smtClean="0"/>
              <a:t>Rohman</a:t>
            </a:r>
            <a:r>
              <a:rPr lang="en-US" dirty="0" smtClean="0"/>
              <a:t>, and </a:t>
            </a:r>
            <a:r>
              <a:rPr lang="en-US" dirty="0" err="1" smtClean="0"/>
              <a:t>Bohlin</a:t>
            </a:r>
            <a:r>
              <a:rPr lang="en-US" dirty="0" smtClean="0"/>
              <a:t> (2014) The Economic Impact of Broadband Speed: Comparing between Higher and Lower Income Countries</a:t>
            </a:r>
            <a:endParaRPr lang="en-US" dirty="0"/>
          </a:p>
          <a:p>
            <a:endParaRPr lang="en-US" dirty="0"/>
          </a:p>
        </p:txBody>
      </p:sp>
    </p:spTree>
    <p:extLst>
      <p:ext uri="{BB962C8B-B14F-4D97-AF65-F5344CB8AC3E}">
        <p14:creationId xmlns:p14="http://schemas.microsoft.com/office/powerpoint/2010/main" val="6504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Socio-Economic Impacts of </a:t>
            </a:r>
            <a:r>
              <a:rPr lang="en-US" dirty="0" smtClean="0"/>
              <a:t>Broadband: Some Headlines</a:t>
            </a:r>
            <a:endParaRPr lang="en-US" dirty="0"/>
          </a:p>
        </p:txBody>
      </p:sp>
      <p:sp>
        <p:nvSpPr>
          <p:cNvPr id="3" name="Content Placeholder 2"/>
          <p:cNvSpPr>
            <a:spLocks noGrp="1"/>
          </p:cNvSpPr>
          <p:nvPr>
            <p:ph idx="1"/>
          </p:nvPr>
        </p:nvSpPr>
        <p:spPr/>
        <p:txBody>
          <a:bodyPr>
            <a:normAutofit/>
          </a:bodyPr>
          <a:lstStyle/>
          <a:p>
            <a:r>
              <a:rPr lang="en-US" dirty="0" smtClean="0"/>
              <a:t>Connecting can be paid for…but at a cost, and not always:</a:t>
            </a:r>
          </a:p>
          <a:p>
            <a:pPr lvl="1"/>
            <a:r>
              <a:rPr lang="en-US" dirty="0" smtClean="0"/>
              <a:t>“Man builds house, then finds out cable internet will cost $100,000”</a:t>
            </a:r>
          </a:p>
          <a:p>
            <a:pPr lvl="1"/>
            <a:endParaRPr lang="en-US" dirty="0" smtClean="0"/>
          </a:p>
          <a:p>
            <a:pPr lvl="1"/>
            <a:r>
              <a:rPr lang="en-US" dirty="0" smtClean="0"/>
              <a:t>“Want fiber internet? That’ll be $383,500, ISP tells farm owner”</a:t>
            </a:r>
          </a:p>
          <a:p>
            <a:pPr lvl="1"/>
            <a:endParaRPr lang="en-US" dirty="0" smtClean="0"/>
          </a:p>
          <a:p>
            <a:pPr lvl="1"/>
            <a:r>
              <a:rPr lang="en-US" dirty="0" smtClean="0"/>
              <a:t>“New homeowner selling house because he can’t get Comcast Internet”</a:t>
            </a:r>
          </a:p>
          <a:p>
            <a:pPr lvl="1"/>
            <a:endParaRPr lang="en-US" dirty="0" smtClean="0"/>
          </a:p>
          <a:p>
            <a:pPr lvl="1"/>
            <a:r>
              <a:rPr lang="en-US" dirty="0" smtClean="0"/>
              <a:t>“One man’s failed quest to buy wired internet from TWC or Verizon”</a:t>
            </a:r>
          </a:p>
          <a:p>
            <a:pPr lvl="1"/>
            <a:endParaRPr lang="en-US" dirty="0"/>
          </a:p>
          <a:p>
            <a:pPr lvl="1"/>
            <a:r>
              <a:rPr lang="en-US" dirty="0" smtClean="0"/>
              <a:t>“Disconnect: Money can’t buy you broadband in wealthy exurbs” </a:t>
            </a:r>
            <a:endParaRPr lang="en-US" dirty="0"/>
          </a:p>
          <a:p>
            <a:endParaRPr lang="en-US" dirty="0"/>
          </a:p>
        </p:txBody>
      </p:sp>
    </p:spTree>
    <p:extLst>
      <p:ext uri="{BB962C8B-B14F-4D97-AF65-F5344CB8AC3E}">
        <p14:creationId xmlns:p14="http://schemas.microsoft.com/office/powerpoint/2010/main" val="296958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 of Broadband</a:t>
            </a:r>
            <a:endParaRPr lang="en-US" dirty="0"/>
          </a:p>
        </p:txBody>
      </p:sp>
      <p:sp>
        <p:nvSpPr>
          <p:cNvPr id="3" name="Content Placeholder 2"/>
          <p:cNvSpPr>
            <a:spLocks noGrp="1"/>
          </p:cNvSpPr>
          <p:nvPr>
            <p:ph idx="1"/>
          </p:nvPr>
        </p:nvSpPr>
        <p:spPr>
          <a:xfrm>
            <a:off x="2589212" y="2133600"/>
            <a:ext cx="8197321" cy="3777622"/>
          </a:xfrm>
        </p:spPr>
        <p:txBody>
          <a:bodyPr>
            <a:normAutofit/>
          </a:bodyPr>
          <a:lstStyle/>
          <a:p>
            <a:pPr marL="0" indent="0">
              <a:buNone/>
            </a:pPr>
            <a:r>
              <a:rPr lang="en-US" sz="2000" dirty="0" smtClean="0"/>
              <a:t>“Broadband </a:t>
            </a:r>
            <a:r>
              <a:rPr lang="en-US" sz="2000" dirty="0"/>
              <a:t>has steadily shifted from an optional amenity to a core utility for households, businesses and community institutions. Today, broadband is taking its place alongside water, sewer and electricity as essential infrastructure for communities</a:t>
            </a:r>
            <a:r>
              <a:rPr lang="en-US" sz="2000" dirty="0" smtClean="0"/>
              <a:t>.” </a:t>
            </a:r>
          </a:p>
          <a:p>
            <a:pPr marL="0" indent="0">
              <a:buNone/>
            </a:pPr>
            <a:r>
              <a:rPr lang="en-US" sz="2000" dirty="0" smtClean="0"/>
              <a:t>-  </a:t>
            </a:r>
            <a:r>
              <a:rPr lang="en-US" sz="2000" dirty="0"/>
              <a:t>Broadband Opportunity Council Report and </a:t>
            </a:r>
            <a:r>
              <a:rPr lang="en-US" sz="2000" dirty="0" smtClean="0"/>
              <a:t>Recommendations, August 20, 2015</a:t>
            </a:r>
            <a:endParaRPr lang="en-US" sz="2000" dirty="0"/>
          </a:p>
        </p:txBody>
      </p:sp>
    </p:spTree>
    <p:extLst>
      <p:ext uri="{BB962C8B-B14F-4D97-AF65-F5344CB8AC3E}">
        <p14:creationId xmlns:p14="http://schemas.microsoft.com/office/powerpoint/2010/main" val="426611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St Croix County EDC’s Broadband Committee</a:t>
            </a:r>
            <a:endParaRPr lang="en-US" dirty="0"/>
          </a:p>
        </p:txBody>
      </p:sp>
      <p:sp>
        <p:nvSpPr>
          <p:cNvPr id="3" name="Content Placeholder 2"/>
          <p:cNvSpPr>
            <a:spLocks noGrp="1"/>
          </p:cNvSpPr>
          <p:nvPr>
            <p:ph idx="1"/>
          </p:nvPr>
        </p:nvSpPr>
        <p:spPr/>
        <p:txBody>
          <a:bodyPr>
            <a:normAutofit lnSpcReduction="10000"/>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St Croix County EDC’s Broadband </a:t>
            </a:r>
            <a:r>
              <a:rPr lang="en-US" dirty="0" smtClean="0">
                <a:latin typeface="Calibri" panose="020F0502020204030204" pitchFamily="34" charset="0"/>
                <a:ea typeface="Calibri" panose="020F0502020204030204" pitchFamily="34" charset="0"/>
                <a:cs typeface="Times New Roman" panose="02020603050405020304" pitchFamily="18" charset="0"/>
              </a:rPr>
              <a:t>Committee </a:t>
            </a:r>
            <a:r>
              <a:rPr lang="en-US" dirty="0">
                <a:latin typeface="Calibri" panose="020F0502020204030204" pitchFamily="34" charset="0"/>
                <a:ea typeface="Calibri" panose="020F0502020204030204" pitchFamily="34" charset="0"/>
                <a:cs typeface="Times New Roman" panose="02020603050405020304" pitchFamily="18" charset="0"/>
              </a:rPr>
              <a:t>was formed </a:t>
            </a: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assist in efforts to increase broadband access, reliability, and speeds throughout St Croix County, including consumer, commercial, agricultural and organizational users, from a perspective of economic development. </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April </a:t>
            </a:r>
            <a:r>
              <a:rPr lang="en-US" dirty="0">
                <a:latin typeface="Calibri" panose="020F0502020204030204" pitchFamily="34" charset="0"/>
                <a:ea typeface="Calibri" panose="020F0502020204030204" pitchFamily="34" charset="0"/>
                <a:cs typeface="Times New Roman" panose="02020603050405020304" pitchFamily="18" charset="0"/>
              </a:rPr>
              <a:t>14, 2015 – Presentation on Broadband for St Croix EDC</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May 12, 2015 – EDC Created a Broadband Committee for Saint Croix County</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June 3, 2015 – Broadband Boot Camp in Eau </a:t>
            </a:r>
            <a:r>
              <a:rPr lang="en-US" dirty="0" smtClean="0">
                <a:latin typeface="Calibri" panose="020F0502020204030204" pitchFamily="34" charset="0"/>
                <a:ea typeface="Calibri" panose="020F0502020204030204" pitchFamily="34" charset="0"/>
                <a:cs typeface="Times New Roman" panose="02020603050405020304" pitchFamily="18" charset="0"/>
              </a:rPr>
              <a:t>Claire</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Nov-Dec 2015 – Administered a survey on broadband access and use in St Croix</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Early 2016 – Initiate phase 2 of survey and organize to respond to grant opportunities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5529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Phase 1 Survey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2133" y="1642081"/>
            <a:ext cx="6623723" cy="5114318"/>
          </a:xfrm>
        </p:spPr>
      </p:pic>
    </p:spTree>
    <p:extLst>
      <p:ext uri="{BB962C8B-B14F-4D97-AF65-F5344CB8AC3E}">
        <p14:creationId xmlns:p14="http://schemas.microsoft.com/office/powerpoint/2010/main" val="163510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Survey Results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1515533"/>
            <a:ext cx="3390325" cy="27093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600" y="1351957"/>
            <a:ext cx="3720801" cy="2872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087" y="3327400"/>
            <a:ext cx="3771737" cy="3014133"/>
          </a:xfrm>
          <a:prstGeom prst="rect">
            <a:avLst/>
          </a:prstGeom>
        </p:spPr>
      </p:pic>
    </p:spTree>
    <p:extLst>
      <p:ext uri="{BB962C8B-B14F-4D97-AF65-F5344CB8AC3E}">
        <p14:creationId xmlns:p14="http://schemas.microsoft.com/office/powerpoint/2010/main" val="3857314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Survey Results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120" y="0"/>
            <a:ext cx="8581760" cy="6858000"/>
          </a:xfrm>
          <a:prstGeom prst="rect">
            <a:avLst/>
          </a:prstGeom>
        </p:spPr>
      </p:pic>
      <p:sp>
        <p:nvSpPr>
          <p:cNvPr id="3" name="Oval 2"/>
          <p:cNvSpPr/>
          <p:nvPr/>
        </p:nvSpPr>
        <p:spPr>
          <a:xfrm>
            <a:off x="2218267" y="2658534"/>
            <a:ext cx="2455333"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43200" y="3666067"/>
            <a:ext cx="1733550"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0074" y="4715932"/>
            <a:ext cx="1447801" cy="1618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73600" y="2049992"/>
            <a:ext cx="1317625"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99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120" y="0"/>
            <a:ext cx="8581760" cy="6858000"/>
          </a:xfrm>
          <a:prstGeom prst="rect">
            <a:avLst/>
          </a:prstGeom>
        </p:spPr>
      </p:pic>
      <p:sp>
        <p:nvSpPr>
          <p:cNvPr id="5" name="Oval 4"/>
          <p:cNvSpPr/>
          <p:nvPr/>
        </p:nvSpPr>
        <p:spPr>
          <a:xfrm>
            <a:off x="3486150" y="2658534"/>
            <a:ext cx="971550" cy="9609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70968" y="1800225"/>
            <a:ext cx="1239308" cy="13387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70793" y="3600450"/>
            <a:ext cx="1086908"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57700" y="4683125"/>
            <a:ext cx="1381125" cy="1403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19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970" y="0"/>
            <a:ext cx="8581760" cy="6858000"/>
          </a:xfrm>
          <a:prstGeom prst="rect">
            <a:avLst/>
          </a:prstGeom>
        </p:spPr>
      </p:pic>
      <p:sp>
        <p:nvSpPr>
          <p:cNvPr id="5" name="Oval 4"/>
          <p:cNvSpPr/>
          <p:nvPr/>
        </p:nvSpPr>
        <p:spPr>
          <a:xfrm>
            <a:off x="2600326" y="2658534"/>
            <a:ext cx="1943100"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75517" y="3666066"/>
            <a:ext cx="1467909" cy="12488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28067" y="4658783"/>
            <a:ext cx="1325033" cy="13705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47143" y="2020359"/>
            <a:ext cx="1239308"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77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075" y="0"/>
            <a:ext cx="8581760" cy="6858000"/>
          </a:xfrm>
        </p:spPr>
      </p:pic>
      <p:sp>
        <p:nvSpPr>
          <p:cNvPr id="5" name="Oval 4"/>
          <p:cNvSpPr/>
          <p:nvPr/>
        </p:nvSpPr>
        <p:spPr>
          <a:xfrm>
            <a:off x="2428875" y="2658534"/>
            <a:ext cx="2244725"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04117" y="3663951"/>
            <a:ext cx="1369483" cy="12223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25976" y="4734984"/>
            <a:ext cx="1555750" cy="13419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85267" y="1982258"/>
            <a:ext cx="1296459" cy="13514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29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Phase 2 Survey</a:t>
            </a:r>
            <a:endParaRPr lang="en-US" dirty="0"/>
          </a:p>
        </p:txBody>
      </p:sp>
      <p:sp>
        <p:nvSpPr>
          <p:cNvPr id="3" name="Content Placeholder 2"/>
          <p:cNvSpPr>
            <a:spLocks noGrp="1"/>
          </p:cNvSpPr>
          <p:nvPr>
            <p:ph idx="1"/>
          </p:nvPr>
        </p:nvSpPr>
        <p:spPr/>
        <p:txBody>
          <a:bodyPr>
            <a:normAutofit fontScale="92500" lnSpcReduction="10000"/>
          </a:bodyPr>
          <a:lstStyle/>
          <a:p>
            <a:pPr>
              <a:buFont typeface="+mj-lt"/>
              <a:buAutoNum type="arabicPeriod"/>
            </a:pPr>
            <a:r>
              <a:rPr lang="en-US" sz="2400" dirty="0" smtClean="0"/>
              <a:t>Drafting a phase 2 survey now</a:t>
            </a:r>
          </a:p>
          <a:p>
            <a:pPr>
              <a:buFont typeface="+mj-lt"/>
              <a:buAutoNum type="arabicPeriod"/>
            </a:pPr>
            <a:endParaRPr lang="en-US" sz="2400" dirty="0" smtClean="0"/>
          </a:p>
          <a:p>
            <a:pPr>
              <a:buFont typeface="+mj-lt"/>
              <a:buAutoNum type="arabicPeriod"/>
            </a:pPr>
            <a:r>
              <a:rPr lang="en-US" sz="2400" dirty="0" smtClean="0"/>
              <a:t>Having meetings/presentations to inform and gather more information</a:t>
            </a:r>
          </a:p>
          <a:p>
            <a:pPr>
              <a:buFont typeface="+mj-lt"/>
              <a:buAutoNum type="arabicPeriod"/>
            </a:pPr>
            <a:endParaRPr lang="en-US" sz="2400" dirty="0"/>
          </a:p>
          <a:p>
            <a:pPr>
              <a:buFont typeface="+mj-lt"/>
              <a:buAutoNum type="arabicPeriod"/>
            </a:pPr>
            <a:r>
              <a:rPr lang="en-US" sz="2400" dirty="0" smtClean="0"/>
              <a:t>Work with Survey Research Center to help determine best area(s) of focus</a:t>
            </a:r>
          </a:p>
          <a:p>
            <a:pPr>
              <a:buFont typeface="+mj-lt"/>
              <a:buAutoNum type="arabicPeriod"/>
            </a:pPr>
            <a:endParaRPr lang="en-US" sz="2400" dirty="0" smtClean="0"/>
          </a:p>
          <a:p>
            <a:pPr>
              <a:buFont typeface="+mj-lt"/>
              <a:buAutoNum type="arabicPeriod"/>
            </a:pPr>
            <a:r>
              <a:rPr lang="en-US" sz="2400" dirty="0" smtClean="0"/>
              <a:t>Implement phase 2 survey and analyze</a:t>
            </a:r>
            <a:endParaRPr lang="en-US" sz="2400" dirty="0"/>
          </a:p>
        </p:txBody>
      </p:sp>
    </p:spTree>
    <p:extLst>
      <p:ext uri="{BB962C8B-B14F-4D97-AF65-F5344CB8AC3E}">
        <p14:creationId xmlns:p14="http://schemas.microsoft.com/office/powerpoint/2010/main" val="417651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normAutofit/>
          </a:bodyPr>
          <a:lstStyle/>
          <a:p>
            <a:r>
              <a:rPr lang="en-US" dirty="0" smtClean="0"/>
              <a:t>Framework for Change</a:t>
            </a:r>
          </a:p>
          <a:p>
            <a:pPr lvl="1"/>
            <a:r>
              <a:rPr lang="en-US" sz="1800" dirty="0" smtClean="0"/>
              <a:t>Creating a sense of urgency</a:t>
            </a:r>
          </a:p>
          <a:p>
            <a:pPr lvl="1"/>
            <a:r>
              <a:rPr lang="en-US" sz="1800" dirty="0" smtClean="0"/>
              <a:t>Building a guiding coalition</a:t>
            </a:r>
          </a:p>
          <a:p>
            <a:pPr lvl="1"/>
            <a:r>
              <a:rPr lang="en-US" sz="1800" dirty="0" smtClean="0"/>
              <a:t>Developing and communicating a strategic vision</a:t>
            </a:r>
          </a:p>
          <a:p>
            <a:pPr lvl="1"/>
            <a:r>
              <a:rPr lang="en-US" sz="1800" dirty="0" smtClean="0"/>
              <a:t>Enabling action and removing barriers</a:t>
            </a:r>
          </a:p>
          <a:p>
            <a:pPr lvl="1"/>
            <a:r>
              <a:rPr lang="en-US" sz="1800" dirty="0" smtClean="0"/>
              <a:t>Generating short-term wins</a:t>
            </a:r>
          </a:p>
          <a:p>
            <a:pPr lvl="1"/>
            <a:r>
              <a:rPr lang="en-US" sz="1800" dirty="0" smtClean="0"/>
              <a:t>Learning from experience and instituting change</a:t>
            </a:r>
            <a:endParaRPr lang="en-US" sz="1800" dirty="0"/>
          </a:p>
        </p:txBody>
      </p:sp>
    </p:spTree>
    <p:extLst>
      <p:ext uri="{BB962C8B-B14F-4D97-AF65-F5344CB8AC3E}">
        <p14:creationId xmlns:p14="http://schemas.microsoft.com/office/powerpoint/2010/main" val="1379922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lstStyle/>
          <a:p>
            <a:r>
              <a:rPr lang="en-US" dirty="0" smtClean="0"/>
              <a:t>Creating a Sense of Urgency:</a:t>
            </a:r>
          </a:p>
          <a:p>
            <a:endParaRPr lang="en-US" dirty="0" smtClean="0"/>
          </a:p>
          <a:p>
            <a:pPr lvl="1"/>
            <a:r>
              <a:rPr lang="en-US" sz="1800" b="1" dirty="0" smtClean="0"/>
              <a:t>Broadband Resolutions: </a:t>
            </a:r>
            <a:r>
              <a:rPr lang="en-US" sz="1800" dirty="0" smtClean="0"/>
              <a:t>Support broadband development either internally or in support of another organization. Affirms desire for broadband development and builds momentum toward more substantial action.</a:t>
            </a:r>
          </a:p>
          <a:p>
            <a:pPr lvl="1"/>
            <a:endParaRPr lang="en-US" sz="1800" dirty="0" smtClean="0"/>
          </a:p>
          <a:p>
            <a:pPr lvl="1"/>
            <a:r>
              <a:rPr lang="en-US" sz="1800" b="1" dirty="0" smtClean="0"/>
              <a:t>Community Surveys: </a:t>
            </a:r>
            <a:r>
              <a:rPr lang="en-US" sz="1800" dirty="0" smtClean="0"/>
              <a:t>Measure perception, current use, and demand for broadband. Can provide important information for grant applications.</a:t>
            </a:r>
          </a:p>
          <a:p>
            <a:endParaRPr lang="en-US" dirty="0"/>
          </a:p>
        </p:txBody>
      </p:sp>
    </p:spTree>
    <p:extLst>
      <p:ext uri="{BB962C8B-B14F-4D97-AF65-F5344CB8AC3E}">
        <p14:creationId xmlns:p14="http://schemas.microsoft.com/office/powerpoint/2010/main" val="470935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3238500" y="1200151"/>
            <a:ext cx="4972050" cy="857250"/>
          </a:xfrm>
        </p:spPr>
        <p:txBody>
          <a:bodyPr/>
          <a:lstStyle/>
          <a:p>
            <a:pPr algn="l"/>
            <a:r>
              <a:rPr lang="en-US" altLang="en-US" dirty="0"/>
              <a:t>What is Broadband?</a:t>
            </a:r>
          </a:p>
        </p:txBody>
      </p:sp>
      <p:sp>
        <p:nvSpPr>
          <p:cNvPr id="673795" name="Rectangle 3"/>
          <p:cNvSpPr>
            <a:spLocks noGrp="1" noChangeArrowheads="1"/>
          </p:cNvSpPr>
          <p:nvPr>
            <p:ph type="body" idx="1"/>
          </p:nvPr>
        </p:nvSpPr>
        <p:spPr>
          <a:xfrm>
            <a:off x="3181350" y="1964267"/>
            <a:ext cx="7562850" cy="4411133"/>
          </a:xfrm>
        </p:spPr>
        <p:txBody>
          <a:bodyPr>
            <a:normAutofit/>
          </a:bodyPr>
          <a:lstStyle/>
          <a:p>
            <a:r>
              <a:rPr lang="en-US" b="1" dirty="0" smtClean="0">
                <a:solidFill>
                  <a:schemeClr val="tx1"/>
                </a:solidFill>
              </a:rPr>
              <a:t>Bandwidth</a:t>
            </a:r>
            <a:r>
              <a:rPr lang="en-US" dirty="0" smtClean="0">
                <a:solidFill>
                  <a:schemeClr val="tx1"/>
                </a:solidFill>
              </a:rPr>
              <a:t>: </a:t>
            </a:r>
            <a:r>
              <a:rPr lang="en-US" sz="1800" i="1" dirty="0" smtClean="0">
                <a:solidFill>
                  <a:schemeClr val="tx1"/>
                </a:solidFill>
              </a:rPr>
              <a:t>The </a:t>
            </a:r>
            <a:r>
              <a:rPr lang="en-US" sz="1800" i="1" dirty="0">
                <a:solidFill>
                  <a:schemeClr val="tx1"/>
                </a:solidFill>
              </a:rPr>
              <a:t>amount of data that can travel in a given time (dependent on the size of the “pipe” data travels)</a:t>
            </a:r>
          </a:p>
          <a:p>
            <a:pPr>
              <a:spcBef>
                <a:spcPts val="1350"/>
              </a:spcBef>
            </a:pPr>
            <a:endParaRPr lang="en-US" altLang="en-US" dirty="0" smtClean="0">
              <a:solidFill>
                <a:schemeClr val="tx1"/>
              </a:solidFill>
            </a:endParaRPr>
          </a:p>
          <a:p>
            <a:pPr>
              <a:spcBef>
                <a:spcPts val="1350"/>
              </a:spcBef>
            </a:pPr>
            <a:r>
              <a:rPr lang="en-US" altLang="en-US" b="1" dirty="0" smtClean="0">
                <a:solidFill>
                  <a:schemeClr val="tx1"/>
                </a:solidFill>
              </a:rPr>
              <a:t>Broadband:</a:t>
            </a:r>
            <a:r>
              <a:rPr lang="en-US" altLang="en-US" dirty="0" smtClean="0">
                <a:solidFill>
                  <a:schemeClr val="tx1"/>
                </a:solidFill>
              </a:rPr>
              <a:t> Federal </a:t>
            </a:r>
            <a:r>
              <a:rPr lang="en-US" altLang="en-US" dirty="0">
                <a:solidFill>
                  <a:schemeClr val="tx1"/>
                </a:solidFill>
              </a:rPr>
              <a:t>Communication Commission (FCC) definition (for residential service</a:t>
            </a:r>
            <a:r>
              <a:rPr lang="en-US" altLang="en-US" dirty="0" smtClean="0">
                <a:solidFill>
                  <a:schemeClr val="tx1"/>
                </a:solidFill>
              </a:rPr>
              <a:t>): </a:t>
            </a:r>
            <a:r>
              <a:rPr lang="en-US" altLang="en-US" sz="1800" dirty="0" smtClean="0">
                <a:solidFill>
                  <a:schemeClr val="tx1"/>
                </a:solidFill>
              </a:rPr>
              <a:t>25 </a:t>
            </a:r>
            <a:r>
              <a:rPr lang="en-US" altLang="en-US" sz="1800" dirty="0">
                <a:solidFill>
                  <a:schemeClr val="tx1"/>
                </a:solidFill>
              </a:rPr>
              <a:t>Mbps Down/3 Mbps Up</a:t>
            </a:r>
          </a:p>
          <a:p>
            <a:pPr>
              <a:spcBef>
                <a:spcPts val="1350"/>
              </a:spcBef>
            </a:pPr>
            <a:endParaRPr lang="en-US" altLang="en-US" dirty="0" smtClean="0">
              <a:solidFill>
                <a:schemeClr val="tx1"/>
              </a:solidFill>
            </a:endParaRPr>
          </a:p>
          <a:p>
            <a:pPr>
              <a:spcBef>
                <a:spcPts val="1350"/>
              </a:spcBef>
            </a:pPr>
            <a:r>
              <a:rPr lang="en-US" altLang="en-US" b="1" dirty="0" smtClean="0">
                <a:solidFill>
                  <a:schemeClr val="tx1"/>
                </a:solidFill>
              </a:rPr>
              <a:t>Adequate broadband: </a:t>
            </a:r>
            <a:r>
              <a:rPr lang="en-US" altLang="en-US" dirty="0" smtClean="0">
                <a:solidFill>
                  <a:schemeClr val="tx1"/>
                </a:solidFill>
              </a:rPr>
              <a:t>Service that is always on, uninterrupted, and has sufficient capacity to meet needs of all users.</a:t>
            </a:r>
          </a:p>
        </p:txBody>
      </p:sp>
    </p:spTree>
    <p:extLst>
      <p:ext uri="{BB962C8B-B14F-4D97-AF65-F5344CB8AC3E}">
        <p14:creationId xmlns:p14="http://schemas.microsoft.com/office/powerpoint/2010/main" val="419378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p:txBody>
          <a:bodyPr>
            <a:normAutofit/>
          </a:bodyPr>
          <a:lstStyle/>
          <a:p>
            <a:r>
              <a:rPr lang="en-US" dirty="0" smtClean="0"/>
              <a:t>Building a Guiding Coalition:</a:t>
            </a:r>
          </a:p>
          <a:p>
            <a:pPr lvl="1"/>
            <a:r>
              <a:rPr lang="en-US" b="1" dirty="0" smtClean="0"/>
              <a:t>Technology Committees: </a:t>
            </a:r>
            <a:r>
              <a:rPr lang="en-US" dirty="0" smtClean="0"/>
              <a:t>Performs research and advises decision makers on maters of technology, including broadband. Help guide community action toward broadband.</a:t>
            </a:r>
          </a:p>
          <a:p>
            <a:pPr lvl="1"/>
            <a:endParaRPr lang="en-US" dirty="0" smtClean="0"/>
          </a:p>
          <a:p>
            <a:r>
              <a:rPr lang="en-US" dirty="0" smtClean="0"/>
              <a:t>Developing and Communicating a Strategic Vision</a:t>
            </a:r>
          </a:p>
          <a:p>
            <a:pPr lvl="1"/>
            <a:r>
              <a:rPr lang="en-US" b="1" dirty="0" smtClean="0"/>
              <a:t>Broadband Inclusive Comprehensive Planning: </a:t>
            </a:r>
            <a:r>
              <a:rPr lang="en-US" dirty="0" smtClean="0"/>
              <a:t>Includes broadband in comprehensive plans, often addressed in the utilities and community facilities section. Can include state of local utilities description, list of providers, documented demand, and goals for broadband availability or access.</a:t>
            </a:r>
          </a:p>
          <a:p>
            <a:pPr lvl="1"/>
            <a:r>
              <a:rPr lang="en-US" b="1" dirty="0" smtClean="0"/>
              <a:t>Broadband Specific Planning: Separate plan that addressed broadband and broadband development </a:t>
            </a:r>
            <a:endParaRPr lang="en-US" b="1" dirty="0"/>
          </a:p>
        </p:txBody>
      </p:sp>
    </p:spTree>
    <p:extLst>
      <p:ext uri="{BB962C8B-B14F-4D97-AF65-F5344CB8AC3E}">
        <p14:creationId xmlns:p14="http://schemas.microsoft.com/office/powerpoint/2010/main" val="3470484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a:xfrm>
            <a:off x="2589212" y="1905000"/>
            <a:ext cx="8915400" cy="4219574"/>
          </a:xfrm>
        </p:spPr>
        <p:txBody>
          <a:bodyPr>
            <a:normAutofit/>
          </a:bodyPr>
          <a:lstStyle/>
          <a:p>
            <a:r>
              <a:rPr lang="en-US" dirty="0" smtClean="0"/>
              <a:t>Enabling Action and Removing Barriers</a:t>
            </a:r>
          </a:p>
          <a:p>
            <a:pPr lvl="1"/>
            <a:r>
              <a:rPr lang="en-US" b="1" dirty="0" smtClean="0"/>
              <a:t>Local ordinances and codes:</a:t>
            </a:r>
            <a:r>
              <a:rPr lang="en-US" dirty="0" smtClean="0"/>
              <a:t> local governments may use ordinances, permits, and zoning codes to strategically improve broadband access</a:t>
            </a:r>
          </a:p>
          <a:p>
            <a:pPr lvl="2"/>
            <a:r>
              <a:rPr lang="en-US" b="1" dirty="0" smtClean="0"/>
              <a:t>Public Rights-of-Way Policies: </a:t>
            </a:r>
            <a:r>
              <a:rPr lang="en-US" dirty="0" smtClean="0"/>
              <a:t>local government have discretion in process including authority to waive fees and expedite application processes.</a:t>
            </a:r>
          </a:p>
          <a:p>
            <a:pPr lvl="2"/>
            <a:r>
              <a:rPr lang="en-US" b="1" dirty="0" smtClean="0"/>
              <a:t>Dig-Once Ordinances: </a:t>
            </a:r>
            <a:r>
              <a:rPr lang="en-US" dirty="0" smtClean="0"/>
              <a:t>Require that any entity planning construction on public rights-of-way also allow installation of conduit, fiber, or other broadband infrastructure as part of the construction. The owner of the right-of-way is generally responsible for informing private ISPs of the opportunity.</a:t>
            </a:r>
          </a:p>
          <a:p>
            <a:pPr lvl="2"/>
            <a:r>
              <a:rPr lang="en-US" b="1" dirty="0" smtClean="0"/>
              <a:t>Tower Ordinances: </a:t>
            </a:r>
            <a:r>
              <a:rPr lang="en-US" dirty="0" smtClean="0"/>
              <a:t>Modification of existing towers and co-location of equipment owned by separate entities on a single tower</a:t>
            </a:r>
          </a:p>
        </p:txBody>
      </p:sp>
    </p:spTree>
    <p:extLst>
      <p:ext uri="{BB962C8B-B14F-4D97-AF65-F5344CB8AC3E}">
        <p14:creationId xmlns:p14="http://schemas.microsoft.com/office/powerpoint/2010/main" val="2695111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a:xfrm>
            <a:off x="2284412" y="2023534"/>
            <a:ext cx="8915400" cy="3777622"/>
          </a:xfrm>
        </p:spPr>
        <p:txBody>
          <a:bodyPr>
            <a:normAutofit/>
          </a:bodyPr>
          <a:lstStyle/>
          <a:p>
            <a:r>
              <a:rPr lang="en-US" dirty="0" smtClean="0"/>
              <a:t>Enabling Action and Removing Barriers</a:t>
            </a:r>
          </a:p>
          <a:p>
            <a:pPr lvl="1"/>
            <a:r>
              <a:rPr lang="en-US" b="1" dirty="0" smtClean="0"/>
              <a:t>Public Private Partnerships:</a:t>
            </a:r>
            <a:r>
              <a:rPr lang="en-US" dirty="0" smtClean="0"/>
              <a:t> (e.g. local gov’t and ISPs; normally for individual projects.)</a:t>
            </a:r>
          </a:p>
          <a:p>
            <a:pPr lvl="2"/>
            <a:r>
              <a:rPr lang="en-US" b="1" dirty="0" smtClean="0"/>
              <a:t>Tower Agreements:</a:t>
            </a:r>
            <a:r>
              <a:rPr lang="en-US" dirty="0" smtClean="0"/>
              <a:t> Local governments have authority to enter into agreements with private ISPs allowing them to construct or install wireless telecommunications infrastructure on publically owned towers and land.</a:t>
            </a:r>
          </a:p>
          <a:p>
            <a:pPr lvl="2"/>
            <a:r>
              <a:rPr lang="en-US" b="1" dirty="0" smtClean="0"/>
              <a:t>Shared Resource Agreements: </a:t>
            </a:r>
            <a:r>
              <a:rPr lang="en-US" dirty="0" smtClean="0"/>
              <a:t>Local governments and public departments agree to share resources  for example, local government may waive portions of permission process and grant right-of-way to private entity; in exchange, private entity will install fiber or other infrastructure in right-of-way in addition to other planned construction.</a:t>
            </a:r>
          </a:p>
          <a:p>
            <a:pPr lvl="2"/>
            <a:r>
              <a:rPr lang="en-US" b="1" dirty="0" smtClean="0"/>
              <a:t>Partnerships for Funding a Co-Application:</a:t>
            </a:r>
            <a:r>
              <a:rPr lang="en-US" dirty="0" smtClean="0"/>
              <a:t> Partners may offer construction services, matching funds, in-kind contributions, outreach efforts, supporting resolutions, or other contributions. Can strengthen an application and increase chances of receiving funding (e.g. required by PSC Expansion Grants).</a:t>
            </a:r>
            <a:endParaRPr lang="en-US" b="1" dirty="0"/>
          </a:p>
        </p:txBody>
      </p:sp>
    </p:spTree>
    <p:extLst>
      <p:ext uri="{BB962C8B-B14F-4D97-AF65-F5344CB8AC3E}">
        <p14:creationId xmlns:p14="http://schemas.microsoft.com/office/powerpoint/2010/main" val="1316467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a:xfrm>
            <a:off x="2284412" y="2023534"/>
            <a:ext cx="8915400" cy="3777622"/>
          </a:xfrm>
        </p:spPr>
        <p:txBody>
          <a:bodyPr>
            <a:noAutofit/>
          </a:bodyPr>
          <a:lstStyle/>
          <a:p>
            <a:r>
              <a:rPr lang="en-US" sz="1600" b="1" dirty="0" smtClean="0"/>
              <a:t>Generating Short-term Wins</a:t>
            </a:r>
          </a:p>
          <a:p>
            <a:pPr lvl="1"/>
            <a:r>
              <a:rPr lang="en-US" b="1" dirty="0" smtClean="0"/>
              <a:t>Broadband Adoption</a:t>
            </a:r>
          </a:p>
          <a:p>
            <a:pPr lvl="2"/>
            <a:r>
              <a:rPr lang="en-US" sz="1600" b="1" dirty="0" smtClean="0"/>
              <a:t>Digital Literacy</a:t>
            </a:r>
          </a:p>
          <a:p>
            <a:pPr lvl="2"/>
            <a:r>
              <a:rPr lang="en-US" sz="1600" b="1" dirty="0" smtClean="0"/>
              <a:t>Telecommuting and </a:t>
            </a:r>
            <a:r>
              <a:rPr lang="en-US" sz="1600" b="1" dirty="0" err="1" smtClean="0"/>
              <a:t>Telehealth</a:t>
            </a:r>
            <a:endParaRPr lang="en-US" sz="1600" b="1" dirty="0" smtClean="0"/>
          </a:p>
          <a:p>
            <a:pPr lvl="2"/>
            <a:r>
              <a:rPr lang="en-US" sz="1600" b="1" dirty="0" smtClean="0"/>
              <a:t>Broadband Expositions: </a:t>
            </a:r>
            <a:r>
              <a:rPr lang="en-US" sz="1600" dirty="0" smtClean="0"/>
              <a:t>Bring together local providers, institutions, business owners, and individuals that might benefit from adoption.</a:t>
            </a:r>
          </a:p>
        </p:txBody>
      </p:sp>
    </p:spTree>
    <p:extLst>
      <p:ext uri="{BB962C8B-B14F-4D97-AF65-F5344CB8AC3E}">
        <p14:creationId xmlns:p14="http://schemas.microsoft.com/office/powerpoint/2010/main" val="1287855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local governments do?</a:t>
            </a:r>
            <a:endParaRPr lang="en-US" dirty="0"/>
          </a:p>
        </p:txBody>
      </p:sp>
      <p:sp>
        <p:nvSpPr>
          <p:cNvPr id="3" name="Content Placeholder 2"/>
          <p:cNvSpPr>
            <a:spLocks noGrp="1"/>
          </p:cNvSpPr>
          <p:nvPr>
            <p:ph idx="1"/>
          </p:nvPr>
        </p:nvSpPr>
        <p:spPr>
          <a:xfrm>
            <a:off x="2284412" y="2023534"/>
            <a:ext cx="8915400" cy="3777622"/>
          </a:xfrm>
        </p:spPr>
        <p:txBody>
          <a:bodyPr>
            <a:noAutofit/>
          </a:bodyPr>
          <a:lstStyle/>
          <a:p>
            <a:r>
              <a:rPr lang="en-US" sz="1600" b="1" dirty="0" smtClean="0"/>
              <a:t>Learning from Experience/Instituting Change	</a:t>
            </a:r>
          </a:p>
          <a:p>
            <a:pPr lvl="1"/>
            <a:r>
              <a:rPr lang="en-US" b="1" dirty="0" smtClean="0"/>
              <a:t>Private Provider Investment: </a:t>
            </a:r>
          </a:p>
          <a:p>
            <a:pPr lvl="1"/>
            <a:r>
              <a:rPr lang="en-US" b="1" dirty="0" smtClean="0"/>
              <a:t>Public-Private Partnerships:</a:t>
            </a:r>
          </a:p>
          <a:p>
            <a:pPr lvl="1"/>
            <a:r>
              <a:rPr lang="en-US" b="1" dirty="0" smtClean="0"/>
              <a:t>Cooperatives: </a:t>
            </a:r>
            <a:r>
              <a:rPr lang="en-US" dirty="0" smtClean="0"/>
              <a:t>group organized democratically and controlled by its members for a particular economic function. Exist to meet needs of its members.</a:t>
            </a:r>
          </a:p>
          <a:p>
            <a:pPr lvl="1"/>
            <a:r>
              <a:rPr lang="en-US" b="1" dirty="0" smtClean="0"/>
              <a:t>Community Area Networks:</a:t>
            </a:r>
            <a:r>
              <a:rPr lang="en-US" dirty="0" smtClean="0"/>
              <a:t> Organized by local groups to support needs of community anchor institutions. Members collaborate and share resources to maximize functionality of the network.</a:t>
            </a:r>
          </a:p>
          <a:p>
            <a:pPr lvl="1"/>
            <a:r>
              <a:rPr lang="en-US" b="1" dirty="0" smtClean="0"/>
              <a:t>Local Government Telecommunications Alternatives: </a:t>
            </a:r>
            <a:r>
              <a:rPr lang="en-US" dirty="0" smtClean="0"/>
              <a:t>Local governments construct their own broadband infrastructure for either internal use or to provide services directly or indirectly to their community.</a:t>
            </a:r>
            <a:endParaRPr lang="en-US" dirty="0"/>
          </a:p>
        </p:txBody>
      </p:sp>
    </p:spTree>
    <p:extLst>
      <p:ext uri="{BB962C8B-B14F-4D97-AF65-F5344CB8AC3E}">
        <p14:creationId xmlns:p14="http://schemas.microsoft.com/office/powerpoint/2010/main" val="1656374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265" y="1815391"/>
            <a:ext cx="6011334" cy="1337734"/>
          </a:xfrm>
        </p:spPr>
        <p:txBody>
          <a:bodyPr>
            <a:normAutofit/>
          </a:bodyPr>
          <a:lstStyle/>
          <a:p>
            <a:pPr algn="ctr"/>
            <a:r>
              <a:rPr lang="en-US" dirty="0" smtClean="0"/>
              <a:t>Thank you!</a:t>
            </a:r>
            <a:endParaRPr lang="en-US" sz="2200" dirty="0"/>
          </a:p>
        </p:txBody>
      </p:sp>
      <p:sp>
        <p:nvSpPr>
          <p:cNvPr id="3" name="Content Placeholder 2"/>
          <p:cNvSpPr>
            <a:spLocks noGrp="1"/>
          </p:cNvSpPr>
          <p:nvPr>
            <p:ph idx="1"/>
          </p:nvPr>
        </p:nvSpPr>
        <p:spPr>
          <a:xfrm>
            <a:off x="4684182" y="3153125"/>
            <a:ext cx="5334000" cy="2634622"/>
          </a:xfrm>
        </p:spPr>
        <p:txBody>
          <a:bodyPr/>
          <a:lstStyle/>
          <a:p>
            <a:pPr marL="0" indent="0">
              <a:buNone/>
            </a:pPr>
            <a:r>
              <a:rPr lang="en-US" dirty="0" smtClean="0"/>
              <a:t>Eric Biltonen, Ph.D.</a:t>
            </a:r>
          </a:p>
          <a:p>
            <a:pPr marL="0" indent="0">
              <a:buNone/>
            </a:pPr>
            <a:r>
              <a:rPr lang="en-US" dirty="0" smtClean="0"/>
              <a:t>Community, Natural Resources, and Economic Development Educator</a:t>
            </a:r>
          </a:p>
          <a:p>
            <a:pPr marL="0" indent="0">
              <a:buNone/>
            </a:pPr>
            <a:r>
              <a:rPr lang="en-US" dirty="0" smtClean="0"/>
              <a:t>UW Extension, St. Croix County</a:t>
            </a:r>
          </a:p>
          <a:p>
            <a:pPr marL="0" indent="0">
              <a:buNone/>
            </a:pPr>
            <a:r>
              <a:rPr lang="en-US" dirty="0" smtClean="0"/>
              <a:t>E-mail: eric.biltonen@ces.uwex.edu</a:t>
            </a:r>
            <a:endParaRPr lang="en-US" dirty="0"/>
          </a:p>
        </p:txBody>
      </p:sp>
      <p:sp>
        <p:nvSpPr>
          <p:cNvPr id="4" name="TextBox 3"/>
          <p:cNvSpPr txBox="1"/>
          <p:nvPr/>
        </p:nvSpPr>
        <p:spPr>
          <a:xfrm>
            <a:off x="3528483" y="6488668"/>
            <a:ext cx="6510867" cy="369332"/>
          </a:xfrm>
          <a:prstGeom prst="rect">
            <a:avLst/>
          </a:prstGeom>
          <a:noFill/>
        </p:spPr>
        <p:txBody>
          <a:bodyPr wrap="square" rtlCol="0">
            <a:spAutoFit/>
          </a:bodyPr>
          <a:lstStyle/>
          <a:p>
            <a:r>
              <a:rPr lang="en-US" dirty="0"/>
              <a:t>Recommendations on </a:t>
            </a:r>
            <a:r>
              <a:rPr lang="en-US" b="1" dirty="0"/>
              <a:t>LinkedIn</a:t>
            </a:r>
            <a:r>
              <a:rPr lang="en-US" dirty="0"/>
              <a:t> are greatly appreciated!</a:t>
            </a:r>
          </a:p>
        </p:txBody>
      </p:sp>
    </p:spTree>
    <p:extLst>
      <p:ext uri="{BB962C8B-B14F-4D97-AF65-F5344CB8AC3E}">
        <p14:creationId xmlns:p14="http://schemas.microsoft.com/office/powerpoint/2010/main" val="2073303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589212" y="2133599"/>
            <a:ext cx="8915400" cy="4275667"/>
          </a:xfrm>
        </p:spPr>
        <p:txBody>
          <a:bodyPr>
            <a:normAutofit fontScale="92500" lnSpcReduction="20000"/>
          </a:bodyPr>
          <a:lstStyle/>
          <a:p>
            <a:pPr marL="342900" lvl="1" indent="-342900">
              <a:buFont typeface="+mj-lt"/>
              <a:buAutoNum type="arabicPeriod"/>
            </a:pPr>
            <a:r>
              <a:rPr lang="en-US" dirty="0"/>
              <a:t>Source: Ericsson, Arthur D. Little, and Chalmers University of Technology, 2013, Socioeconomic Effects of Broadband Speed</a:t>
            </a:r>
          </a:p>
          <a:p>
            <a:pPr marL="342900" lvl="1" indent="-342900">
              <a:buFont typeface="+mj-lt"/>
              <a:buAutoNum type="arabicPeriod"/>
            </a:pPr>
            <a:r>
              <a:rPr lang="en-US" dirty="0">
                <a:sym typeface="Wingdings" panose="05000000000000000000" pitchFamily="2" charset="2"/>
              </a:rPr>
              <a:t>Source: </a:t>
            </a:r>
            <a:r>
              <a:rPr lang="en-US" dirty="0" err="1">
                <a:sym typeface="Wingdings" panose="05000000000000000000" pitchFamily="2" charset="2"/>
              </a:rPr>
              <a:t>Igonzalez</a:t>
            </a:r>
            <a:r>
              <a:rPr lang="en-US" dirty="0">
                <a:sym typeface="Wingdings" panose="05000000000000000000" pitchFamily="2" charset="2"/>
              </a:rPr>
              <a:t>, April 2015, FTTH Adding Value to Apartments and Condos, Studies </a:t>
            </a:r>
            <a:r>
              <a:rPr lang="en-US" dirty="0" smtClean="0">
                <a:sym typeface="Wingdings" panose="05000000000000000000" pitchFamily="2" charset="2"/>
              </a:rPr>
              <a:t>Show</a:t>
            </a:r>
          </a:p>
          <a:p>
            <a:pPr marL="342900" lvl="1" indent="-342900">
              <a:buFont typeface="+mj-lt"/>
              <a:buAutoNum type="arabicPeriod"/>
            </a:pPr>
            <a:r>
              <a:rPr lang="en-US" dirty="0">
                <a:sym typeface="Wingdings" panose="05000000000000000000" pitchFamily="2" charset="2"/>
              </a:rPr>
              <a:t>Molnar, Savage, and Sicker, 2015, Reevaluating the Broadband Bonus: Evidence from Neighborhood Access to Fiber and United States Housing </a:t>
            </a:r>
            <a:r>
              <a:rPr lang="en-US" dirty="0" smtClean="0">
                <a:sym typeface="Wingdings" panose="05000000000000000000" pitchFamily="2" charset="2"/>
              </a:rPr>
              <a:t>Prices</a:t>
            </a:r>
          </a:p>
          <a:p>
            <a:pPr marL="342900" lvl="1" indent="-342900">
              <a:buFont typeface="+mj-lt"/>
              <a:buAutoNum type="arabicPeriod"/>
            </a:pPr>
            <a:r>
              <a:rPr lang="en-US" dirty="0">
                <a:sym typeface="Wingdings" panose="05000000000000000000" pitchFamily="2" charset="2"/>
              </a:rPr>
              <a:t>Knutson, Ryan (2015) How Fast Internet Affects Home Prices, Wall Street </a:t>
            </a:r>
            <a:r>
              <a:rPr lang="en-US" dirty="0" smtClean="0">
                <a:sym typeface="Wingdings" panose="05000000000000000000" pitchFamily="2" charset="2"/>
              </a:rPr>
              <a:t>Journal</a:t>
            </a:r>
          </a:p>
          <a:p>
            <a:pPr marL="342900" lvl="1" indent="-342900">
              <a:buFont typeface="+mj-lt"/>
              <a:buAutoNum type="arabicPeriod"/>
            </a:pPr>
            <a:r>
              <a:rPr lang="en-US" dirty="0">
                <a:sym typeface="Wingdings" panose="05000000000000000000" pitchFamily="2" charset="2"/>
              </a:rPr>
              <a:t>Wisconsin Technology Council (2011), Connecting Rural Wisconsin: The Economic Necessity of </a:t>
            </a:r>
            <a:r>
              <a:rPr lang="en-US" dirty="0" smtClean="0">
                <a:sym typeface="Wingdings" panose="05000000000000000000" pitchFamily="2" charset="2"/>
              </a:rPr>
              <a:t>Broadband</a:t>
            </a:r>
          </a:p>
          <a:p>
            <a:pPr marL="342900" lvl="1" indent="-342900">
              <a:buFont typeface="+mj-lt"/>
              <a:buAutoNum type="arabicPeriod"/>
            </a:pPr>
            <a:r>
              <a:rPr lang="en-US" dirty="0">
                <a:sym typeface="Wingdings" panose="05000000000000000000" pitchFamily="2" charset="2"/>
              </a:rPr>
              <a:t>McKinsey Global Institute (2015) A Labor Market the Works: Connecting Talent with Opportunity in the Digital </a:t>
            </a:r>
            <a:r>
              <a:rPr lang="en-US" dirty="0" smtClean="0">
                <a:sym typeface="Wingdings" panose="05000000000000000000" pitchFamily="2" charset="2"/>
              </a:rPr>
              <a:t>Age</a:t>
            </a:r>
          </a:p>
          <a:p>
            <a:pPr marL="342900" lvl="1" indent="-342900">
              <a:buFont typeface="+mj-lt"/>
              <a:buAutoNum type="arabicPeriod"/>
            </a:pPr>
            <a:r>
              <a:rPr lang="en-US" dirty="0" err="1">
                <a:sym typeface="Wingdings" panose="05000000000000000000" pitchFamily="2" charset="2"/>
              </a:rPr>
              <a:t>Heger</a:t>
            </a:r>
            <a:r>
              <a:rPr lang="en-US" dirty="0">
                <a:sym typeface="Wingdings" panose="05000000000000000000" pitchFamily="2" charset="2"/>
              </a:rPr>
              <a:t>, </a:t>
            </a:r>
            <a:r>
              <a:rPr lang="en-US" dirty="0" err="1">
                <a:sym typeface="Wingdings" panose="05000000000000000000" pitchFamily="2" charset="2"/>
              </a:rPr>
              <a:t>Rinawi</a:t>
            </a:r>
            <a:r>
              <a:rPr lang="en-US" dirty="0">
                <a:sym typeface="Wingdings" panose="05000000000000000000" pitchFamily="2" charset="2"/>
              </a:rPr>
              <a:t>, and </a:t>
            </a:r>
            <a:r>
              <a:rPr lang="en-US" dirty="0" err="1">
                <a:sym typeface="Wingdings" panose="05000000000000000000" pitchFamily="2" charset="2"/>
              </a:rPr>
              <a:t>Veith</a:t>
            </a:r>
            <a:r>
              <a:rPr lang="en-US" dirty="0">
                <a:sym typeface="Wingdings" panose="05000000000000000000" pitchFamily="2" charset="2"/>
              </a:rPr>
              <a:t>, The effect of Broadband Infrastructure on Entrepreneurial Activities: The Case of </a:t>
            </a:r>
            <a:r>
              <a:rPr lang="en-US" dirty="0" smtClean="0">
                <a:sym typeface="Wingdings" panose="05000000000000000000" pitchFamily="2" charset="2"/>
              </a:rPr>
              <a:t>Germany</a:t>
            </a:r>
          </a:p>
          <a:p>
            <a:pPr marL="342900" lvl="1" indent="-342900">
              <a:buFont typeface="+mj-lt"/>
              <a:buAutoNum type="arabicPeriod"/>
            </a:pPr>
            <a:r>
              <a:rPr lang="en-US" dirty="0">
                <a:sym typeface="Wingdings" panose="05000000000000000000" pitchFamily="2" charset="2"/>
              </a:rPr>
              <a:t>Strategic Networks Group, Inc. (2014) The Return from Investment in Broadband Infrastructure and Utilization Initiatives, </a:t>
            </a:r>
            <a:r>
              <a:rPr lang="en-US" dirty="0" err="1">
                <a:sym typeface="Wingdings" panose="05000000000000000000" pitchFamily="2" charset="2"/>
              </a:rPr>
              <a:t>Blandin</a:t>
            </a:r>
            <a:r>
              <a:rPr lang="en-US" dirty="0">
                <a:sym typeface="Wingdings" panose="05000000000000000000" pitchFamily="2" charset="2"/>
              </a:rPr>
              <a:t> </a:t>
            </a:r>
            <a:r>
              <a:rPr lang="en-US" dirty="0" smtClean="0">
                <a:sym typeface="Wingdings" panose="05000000000000000000" pitchFamily="2" charset="2"/>
              </a:rPr>
              <a:t>Foundation</a:t>
            </a:r>
          </a:p>
          <a:p>
            <a:pPr marL="342900" lvl="1" indent="-342900">
              <a:buFont typeface="+mj-lt"/>
              <a:buAutoNum type="arabicPeriod"/>
            </a:pPr>
            <a:r>
              <a:rPr lang="en-US" dirty="0" err="1"/>
              <a:t>Kongaut</a:t>
            </a:r>
            <a:r>
              <a:rPr lang="en-US" dirty="0"/>
              <a:t>, </a:t>
            </a:r>
            <a:r>
              <a:rPr lang="en-US" dirty="0" err="1"/>
              <a:t>Rohman</a:t>
            </a:r>
            <a:r>
              <a:rPr lang="en-US" dirty="0"/>
              <a:t>, and </a:t>
            </a:r>
            <a:r>
              <a:rPr lang="en-US" dirty="0" err="1"/>
              <a:t>Bohlin</a:t>
            </a:r>
            <a:r>
              <a:rPr lang="en-US" dirty="0"/>
              <a:t> (2014) The Economic Impact of Broadband Speed: Comparing between Higher and Lower Income Countries</a:t>
            </a:r>
          </a:p>
          <a:p>
            <a:pPr marL="342900" lvl="1" indent="-342900">
              <a:buFont typeface="+mj-lt"/>
              <a:buAutoNum type="arabicPeriod"/>
            </a:pPr>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pPr marL="342900" lvl="1" indent="-342900"/>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1395522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97359"/>
            <a:ext cx="8610600" cy="584775"/>
          </a:xfrm>
          <a:prstGeom prst="rect">
            <a:avLst/>
          </a:prstGeom>
          <a:noFill/>
        </p:spPr>
        <p:txBody>
          <a:bodyPr wrap="square" rtlCol="0">
            <a:spAutoFit/>
          </a:bodyPr>
          <a:lstStyle/>
          <a:p>
            <a:r>
              <a:rPr lang="en-US" sz="3200" dirty="0" smtClean="0"/>
              <a:t>Common </a:t>
            </a:r>
            <a:r>
              <a:rPr lang="en-US" sz="3200" dirty="0"/>
              <a:t>Wired Technologies</a:t>
            </a:r>
          </a:p>
        </p:txBody>
      </p:sp>
      <p:sp>
        <p:nvSpPr>
          <p:cNvPr id="3" name="TextBox 2"/>
          <p:cNvSpPr txBox="1"/>
          <p:nvPr/>
        </p:nvSpPr>
        <p:spPr>
          <a:xfrm>
            <a:off x="3124200" y="1066800"/>
            <a:ext cx="6248400" cy="5078313"/>
          </a:xfrm>
          <a:prstGeom prst="rect">
            <a:avLst/>
          </a:prstGeom>
          <a:noFill/>
        </p:spPr>
        <p:txBody>
          <a:bodyPr wrap="square" rtlCol="0">
            <a:spAutoFit/>
          </a:bodyPr>
          <a:lstStyle/>
          <a:p>
            <a:pPr marL="292100"/>
            <a:r>
              <a:rPr lang="en-US" dirty="0"/>
              <a:t>Fiber-optic cable</a:t>
            </a:r>
          </a:p>
          <a:p>
            <a:pPr marL="914400" lvl="1" indent="-457200">
              <a:buFont typeface="Arial" panose="020B0604020202020204" pitchFamily="34" charset="0"/>
              <a:buChar char="•"/>
            </a:pPr>
            <a:r>
              <a:rPr lang="en-US" dirty="0"/>
              <a:t>Performance:  High</a:t>
            </a:r>
          </a:p>
          <a:p>
            <a:pPr marL="914400" lvl="1" indent="-457200">
              <a:buFont typeface="Arial" panose="020B0604020202020204" pitchFamily="34" charset="0"/>
              <a:buChar char="•"/>
            </a:pPr>
            <a:r>
              <a:rPr lang="en-US" dirty="0"/>
              <a:t>Reliability: High</a:t>
            </a:r>
          </a:p>
          <a:p>
            <a:pPr marL="914400" lvl="1" indent="-457200">
              <a:buFont typeface="Arial" panose="020B0604020202020204" pitchFamily="34" charset="0"/>
              <a:buChar char="•"/>
            </a:pPr>
            <a:r>
              <a:rPr lang="en-US" dirty="0"/>
              <a:t>Cost: High</a:t>
            </a:r>
          </a:p>
          <a:p>
            <a:pPr marL="914400" lvl="1" indent="-457200">
              <a:buFont typeface="Arial" panose="020B0604020202020204" pitchFamily="34" charset="0"/>
              <a:buChar char="•"/>
            </a:pPr>
            <a:r>
              <a:rPr lang="en-US" dirty="0"/>
              <a:t>Maintenance: Low</a:t>
            </a:r>
          </a:p>
          <a:p>
            <a:pPr marL="292100"/>
            <a:endParaRPr lang="en-US" dirty="0" smtClean="0"/>
          </a:p>
          <a:p>
            <a:pPr marL="292100"/>
            <a:r>
              <a:rPr lang="en-US" dirty="0" smtClean="0"/>
              <a:t>Digital </a:t>
            </a:r>
            <a:r>
              <a:rPr lang="en-US" dirty="0"/>
              <a:t>Subscriber Line</a:t>
            </a:r>
          </a:p>
          <a:p>
            <a:pPr marL="914400" lvl="1" indent="-457200">
              <a:buFont typeface="Arial" panose="020B0604020202020204" pitchFamily="34" charset="0"/>
              <a:buChar char="•"/>
            </a:pPr>
            <a:r>
              <a:rPr lang="en-US" dirty="0"/>
              <a:t>Performance: Moderate</a:t>
            </a:r>
          </a:p>
          <a:p>
            <a:pPr marL="914400" lvl="1" indent="-457200">
              <a:buFont typeface="Arial" panose="020B0604020202020204" pitchFamily="34" charset="0"/>
              <a:buChar char="•"/>
            </a:pPr>
            <a:r>
              <a:rPr lang="en-US" dirty="0"/>
              <a:t>Reliability: Moderate/High</a:t>
            </a:r>
          </a:p>
          <a:p>
            <a:pPr marL="914400" lvl="1" indent="-457200">
              <a:buFont typeface="Arial" panose="020B0604020202020204" pitchFamily="34" charset="0"/>
              <a:buChar char="•"/>
            </a:pPr>
            <a:r>
              <a:rPr lang="en-US" dirty="0"/>
              <a:t>Cost: Low (Compared to Fiber)</a:t>
            </a:r>
          </a:p>
          <a:p>
            <a:pPr marL="914400" lvl="1" indent="-457200">
              <a:buFont typeface="Arial" panose="020B0604020202020204" pitchFamily="34" charset="0"/>
              <a:buChar char="•"/>
            </a:pPr>
            <a:r>
              <a:rPr lang="en-US" dirty="0"/>
              <a:t>Maintenance: Moderate</a:t>
            </a:r>
          </a:p>
          <a:p>
            <a:pPr marL="292100"/>
            <a:endParaRPr lang="en-US" dirty="0" smtClean="0"/>
          </a:p>
          <a:p>
            <a:pPr marL="292100"/>
            <a:r>
              <a:rPr lang="en-US" dirty="0" smtClean="0"/>
              <a:t>Cable</a:t>
            </a:r>
            <a:endParaRPr lang="en-US" dirty="0"/>
          </a:p>
          <a:p>
            <a:pPr marL="914400" lvl="1" indent="-457200">
              <a:buFont typeface="Arial" panose="020B0604020202020204" pitchFamily="34" charset="0"/>
              <a:buChar char="•"/>
            </a:pPr>
            <a:r>
              <a:rPr lang="en-US" dirty="0"/>
              <a:t>Performance: High</a:t>
            </a:r>
          </a:p>
          <a:p>
            <a:pPr marL="914400" lvl="1" indent="-457200">
              <a:buFont typeface="Arial" panose="020B0604020202020204" pitchFamily="34" charset="0"/>
              <a:buChar char="•"/>
            </a:pPr>
            <a:r>
              <a:rPr lang="en-US" dirty="0"/>
              <a:t>Reliability: Moderate</a:t>
            </a:r>
          </a:p>
          <a:p>
            <a:pPr marL="914400" lvl="1" indent="-457200">
              <a:buFont typeface="Arial" panose="020B0604020202020204" pitchFamily="34" charset="0"/>
              <a:buChar char="•"/>
            </a:pPr>
            <a:r>
              <a:rPr lang="en-US" dirty="0"/>
              <a:t>Cost: Varies (Whether new or existing HFC)</a:t>
            </a:r>
          </a:p>
          <a:p>
            <a:pPr marL="914400" lvl="1" indent="-457200">
              <a:buFont typeface="Arial" panose="020B0604020202020204" pitchFamily="34" charset="0"/>
              <a:buChar char="•"/>
            </a:pPr>
            <a:r>
              <a:rPr lang="en-US" dirty="0"/>
              <a:t>Maintenance: Moderate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03307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9467"/>
            <a:ext cx="8229600" cy="618066"/>
          </a:xfrm>
        </p:spPr>
        <p:txBody>
          <a:bodyPr>
            <a:normAutofit fontScale="90000"/>
          </a:bodyPr>
          <a:lstStyle/>
          <a:p>
            <a:r>
              <a:rPr lang="en-US" dirty="0" smtClean="0"/>
              <a:t>Common Wireless Technologies</a:t>
            </a:r>
            <a:endParaRPr lang="en-US" dirty="0"/>
          </a:p>
        </p:txBody>
      </p:sp>
      <p:sp>
        <p:nvSpPr>
          <p:cNvPr id="4" name="TextBox 3"/>
          <p:cNvSpPr txBox="1"/>
          <p:nvPr/>
        </p:nvSpPr>
        <p:spPr>
          <a:xfrm>
            <a:off x="2940347" y="1119221"/>
            <a:ext cx="7225706" cy="5355312"/>
          </a:xfrm>
          <a:prstGeom prst="rect">
            <a:avLst/>
          </a:prstGeom>
          <a:noFill/>
        </p:spPr>
        <p:txBody>
          <a:bodyPr wrap="square" rtlCol="0">
            <a:spAutoFit/>
          </a:bodyPr>
          <a:lstStyle/>
          <a:p>
            <a:r>
              <a:rPr lang="en-US" dirty="0"/>
              <a:t>Wi-Fi</a:t>
            </a:r>
          </a:p>
          <a:p>
            <a:pPr marL="563563" indent="-271463">
              <a:buFont typeface="Arial" panose="020B0604020202020204" pitchFamily="34" charset="0"/>
              <a:buChar char="•"/>
            </a:pPr>
            <a:r>
              <a:rPr lang="en-US" dirty="0"/>
              <a:t>Performance:  Varies, Limited Range</a:t>
            </a:r>
          </a:p>
          <a:p>
            <a:pPr marL="563563" indent="-271463">
              <a:buFont typeface="Arial" panose="020B0604020202020204" pitchFamily="34" charset="0"/>
              <a:buChar char="•"/>
            </a:pPr>
            <a:r>
              <a:rPr lang="en-US" dirty="0"/>
              <a:t>Reliability: High</a:t>
            </a:r>
          </a:p>
          <a:p>
            <a:pPr marL="563563" indent="-271463">
              <a:buFont typeface="Arial" panose="020B0604020202020204" pitchFamily="34" charset="0"/>
              <a:buChar char="•"/>
            </a:pPr>
            <a:r>
              <a:rPr lang="en-US" dirty="0"/>
              <a:t>Cost: Low</a:t>
            </a:r>
          </a:p>
          <a:p>
            <a:pPr marL="563563" indent="-271463">
              <a:buFont typeface="Arial" panose="020B0604020202020204" pitchFamily="34" charset="0"/>
              <a:buChar char="•"/>
            </a:pPr>
            <a:r>
              <a:rPr lang="en-US" dirty="0"/>
              <a:t>Maintenance: Low</a:t>
            </a:r>
          </a:p>
          <a:p>
            <a:endParaRPr lang="en-US" dirty="0" smtClean="0"/>
          </a:p>
          <a:p>
            <a:r>
              <a:rPr lang="en-US" dirty="0" smtClean="0"/>
              <a:t>Wireless</a:t>
            </a:r>
            <a:endParaRPr lang="en-US" dirty="0"/>
          </a:p>
          <a:p>
            <a:pPr marL="457200" indent="-165100">
              <a:buFont typeface="Arial" panose="020B0604020202020204" pitchFamily="34" charset="0"/>
              <a:buChar char="•"/>
            </a:pPr>
            <a:r>
              <a:rPr lang="en-US" b="1" i="1" dirty="0"/>
              <a:t>3G, 4G, LTE</a:t>
            </a:r>
          </a:p>
          <a:p>
            <a:pPr lvl="2" indent="-292100">
              <a:buFont typeface="Arial" panose="020B0604020202020204" pitchFamily="34" charset="0"/>
              <a:buChar char="•"/>
            </a:pPr>
            <a:r>
              <a:rPr lang="en-US" dirty="0"/>
              <a:t>Performance: Moderate to Very High</a:t>
            </a:r>
          </a:p>
          <a:p>
            <a:pPr lvl="2" indent="-292100">
              <a:buFont typeface="Arial" panose="020B0604020202020204" pitchFamily="34" charset="0"/>
              <a:buChar char="•"/>
            </a:pPr>
            <a:r>
              <a:rPr lang="en-US" dirty="0"/>
              <a:t>Reliability: Moderate</a:t>
            </a:r>
          </a:p>
          <a:p>
            <a:pPr lvl="2" indent="-292100">
              <a:buFont typeface="Arial" panose="020B0604020202020204" pitchFamily="34" charset="0"/>
              <a:buChar char="•"/>
            </a:pPr>
            <a:r>
              <a:rPr lang="en-US" dirty="0"/>
              <a:t>Cost: Low/Moderate</a:t>
            </a:r>
          </a:p>
          <a:p>
            <a:pPr lvl="2" indent="-292100">
              <a:buFont typeface="Arial" panose="020B0604020202020204" pitchFamily="34" charset="0"/>
              <a:buChar char="•"/>
            </a:pPr>
            <a:r>
              <a:rPr lang="en-US" dirty="0"/>
              <a:t>Comments: 4G LTE not available everywhere, limited range, and data limits</a:t>
            </a:r>
          </a:p>
          <a:p>
            <a:pPr marL="506413" lvl="2" indent="-214313">
              <a:buFont typeface="Arial" panose="020B0604020202020204" pitchFamily="34" charset="0"/>
              <a:buChar char="•"/>
            </a:pPr>
            <a:r>
              <a:rPr lang="en-US" b="1" i="1" dirty="0"/>
              <a:t>Wi-Max</a:t>
            </a:r>
          </a:p>
          <a:p>
            <a:pPr lvl="2" indent="-350838">
              <a:buFont typeface="Arial" panose="020B0604020202020204" pitchFamily="34" charset="0"/>
              <a:buChar char="•"/>
            </a:pPr>
            <a:r>
              <a:rPr lang="en-US" dirty="0"/>
              <a:t>Performance: Moderate/High</a:t>
            </a:r>
          </a:p>
          <a:p>
            <a:pPr lvl="2" indent="-350838">
              <a:buFont typeface="Arial" panose="020B0604020202020204" pitchFamily="34" charset="0"/>
              <a:buChar char="•"/>
            </a:pPr>
            <a:r>
              <a:rPr lang="en-US" dirty="0"/>
              <a:t>Reliability: Moderate</a:t>
            </a:r>
          </a:p>
          <a:p>
            <a:pPr lvl="2" indent="-350838">
              <a:buFont typeface="Arial" panose="020B0604020202020204" pitchFamily="34" charset="0"/>
              <a:buChar char="•"/>
            </a:pPr>
            <a:r>
              <a:rPr lang="en-US" dirty="0"/>
              <a:t>Cost: Moderate</a:t>
            </a:r>
          </a:p>
          <a:p>
            <a:pPr lvl="2" indent="-350838">
              <a:buFont typeface="Arial" panose="020B0604020202020204" pitchFamily="34" charset="0"/>
              <a:buChar char="•"/>
            </a:pPr>
            <a:r>
              <a:rPr lang="en-US" dirty="0"/>
              <a:t>Comments: Commonly Used by WISPs, Backhaul, or Redundant Service and May Require Licensing</a:t>
            </a:r>
          </a:p>
        </p:txBody>
      </p:sp>
    </p:spTree>
    <p:extLst>
      <p:ext uri="{BB962C8B-B14F-4D97-AF65-F5344CB8AC3E}">
        <p14:creationId xmlns:p14="http://schemas.microsoft.com/office/powerpoint/2010/main" val="2237344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498" y="417023"/>
            <a:ext cx="6117336" cy="742950"/>
          </a:xfrm>
        </p:spPr>
        <p:txBody>
          <a:bodyPr>
            <a:normAutofit/>
          </a:bodyPr>
          <a:lstStyle/>
          <a:p>
            <a:r>
              <a:rPr lang="en-US" dirty="0" smtClean="0"/>
              <a:t>Wired or Wireless?</a:t>
            </a:r>
            <a:endParaRPr lang="en-US" dirty="0"/>
          </a:p>
        </p:txBody>
      </p:sp>
      <p:pic>
        <p:nvPicPr>
          <p:cNvPr id="8" name="Picture 7" descr="Wired_Wireless Technologies.jpg"/>
          <p:cNvPicPr>
            <a:picLocks noChangeAspect="1"/>
          </p:cNvPicPr>
          <p:nvPr/>
        </p:nvPicPr>
        <p:blipFill>
          <a:blip r:embed="rId3" cstate="print"/>
          <a:stretch>
            <a:fillRect/>
          </a:stretch>
        </p:blipFill>
        <p:spPr>
          <a:xfrm>
            <a:off x="3812942" y="1145382"/>
            <a:ext cx="5392449" cy="5030318"/>
          </a:xfrm>
          <a:prstGeom prst="rect">
            <a:avLst/>
          </a:prstGeom>
        </p:spPr>
      </p:pic>
      <p:sp>
        <p:nvSpPr>
          <p:cNvPr id="3" name="Explosion 1 2"/>
          <p:cNvSpPr/>
          <p:nvPr/>
        </p:nvSpPr>
        <p:spPr>
          <a:xfrm rot="4653366">
            <a:off x="2168710" y="1331860"/>
            <a:ext cx="2542155" cy="3080129"/>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9" name="TextBox 8"/>
          <p:cNvSpPr txBox="1"/>
          <p:nvPr/>
        </p:nvSpPr>
        <p:spPr>
          <a:xfrm rot="19111596">
            <a:off x="2921371" y="2250773"/>
            <a:ext cx="1435436" cy="1200329"/>
          </a:xfrm>
          <a:prstGeom prst="rect">
            <a:avLst/>
          </a:prstGeom>
          <a:noFill/>
        </p:spPr>
        <p:txBody>
          <a:bodyPr wrap="square" rtlCol="0">
            <a:spAutoFit/>
          </a:bodyPr>
          <a:lstStyle/>
          <a:p>
            <a:pPr algn="ctr"/>
            <a:r>
              <a:rPr lang="en-US" sz="1350" i="1" dirty="0">
                <a:solidFill>
                  <a:schemeClr val="tx2"/>
                </a:solidFill>
              </a:rPr>
              <a:t>“</a:t>
            </a:r>
            <a:r>
              <a:rPr lang="en-US" i="1" dirty="0" smtClean="0">
                <a:solidFill>
                  <a:schemeClr val="tx2"/>
                </a:solidFill>
              </a:rPr>
              <a:t>You </a:t>
            </a:r>
            <a:r>
              <a:rPr lang="en-US" i="1" dirty="0">
                <a:solidFill>
                  <a:schemeClr val="tx2"/>
                </a:solidFill>
              </a:rPr>
              <a:t>have </a:t>
            </a:r>
            <a:r>
              <a:rPr lang="en-US" i="1" dirty="0" smtClean="0">
                <a:solidFill>
                  <a:schemeClr val="tx2"/>
                </a:solidFill>
              </a:rPr>
              <a:t>to have them </a:t>
            </a:r>
            <a:r>
              <a:rPr lang="en-US" i="1" dirty="0">
                <a:solidFill>
                  <a:schemeClr val="tx2"/>
                </a:solidFill>
              </a:rPr>
              <a:t>both…”</a:t>
            </a:r>
          </a:p>
        </p:txBody>
      </p:sp>
    </p:spTree>
    <p:extLst>
      <p:ext uri="{BB962C8B-B14F-4D97-AF65-F5344CB8AC3E}">
        <p14:creationId xmlns:p14="http://schemas.microsoft.com/office/powerpoint/2010/main" val="7921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Impact of Broadband</a:t>
            </a:r>
            <a:endParaRPr lang="en-US" dirty="0"/>
          </a:p>
        </p:txBody>
      </p:sp>
      <p:sp>
        <p:nvSpPr>
          <p:cNvPr id="3" name="Content Placeholder 2"/>
          <p:cNvSpPr>
            <a:spLocks noGrp="1"/>
          </p:cNvSpPr>
          <p:nvPr>
            <p:ph idx="1"/>
          </p:nvPr>
        </p:nvSpPr>
        <p:spPr>
          <a:xfrm>
            <a:off x="2589212" y="2127250"/>
            <a:ext cx="8915400" cy="1311275"/>
          </a:xfrm>
        </p:spPr>
        <p:txBody>
          <a:bodyPr>
            <a:normAutofit/>
          </a:bodyPr>
          <a:lstStyle/>
          <a:p>
            <a:pPr marL="0" indent="0">
              <a:buNone/>
            </a:pPr>
            <a:r>
              <a:rPr lang="en-US" dirty="0" smtClean="0"/>
              <a:t>“</a:t>
            </a:r>
            <a:r>
              <a:rPr lang="en-US" dirty="0"/>
              <a:t>Access to high-speed broadband is no longer a luxury; it is a necessity for American families, businesses, and consumers. Affordable, reliable access to high-speed broadband is critical to U.S. economic growth and competitiveness</a:t>
            </a:r>
            <a:r>
              <a:rPr lang="en-US" dirty="0" smtClean="0"/>
              <a:t>.” </a:t>
            </a:r>
            <a:r>
              <a:rPr lang="en-US" dirty="0"/>
              <a:t>– President Barack </a:t>
            </a:r>
            <a:r>
              <a:rPr lang="en-US" dirty="0" smtClean="0"/>
              <a:t>Obama</a:t>
            </a:r>
          </a:p>
        </p:txBody>
      </p:sp>
      <p:sp>
        <p:nvSpPr>
          <p:cNvPr id="4" name="Content Placeholder 2"/>
          <p:cNvSpPr txBox="1">
            <a:spLocks/>
          </p:cNvSpPr>
          <p:nvPr/>
        </p:nvSpPr>
        <p:spPr>
          <a:xfrm>
            <a:off x="2589212" y="4098925"/>
            <a:ext cx="8915400" cy="13112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smtClean="0"/>
              <a:t>“[T]hey asked, ‘How many homes?’ When we said ‘five,’ they literally burst out laughing. ‘In Woodbury, it’d be 200 and we’d be talking to you,’ they said. ‘But we are not going to build out Afton.’” – Star Tribune, October 24, 2015</a:t>
            </a:r>
            <a:endParaRPr lang="en-US" dirty="0"/>
          </a:p>
        </p:txBody>
      </p:sp>
    </p:spTree>
    <p:extLst>
      <p:ext uri="{BB962C8B-B14F-4D97-AF65-F5344CB8AC3E}">
        <p14:creationId xmlns:p14="http://schemas.microsoft.com/office/powerpoint/2010/main" val="310860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Socio-Economic Benefits of Broadband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What are the range of benefits of broadband</a:t>
            </a:r>
          </a:p>
          <a:p>
            <a:r>
              <a:rPr lang="en-US" sz="2400" dirty="0" smtClean="0"/>
              <a:t>Jobs and Income</a:t>
            </a:r>
          </a:p>
          <a:p>
            <a:r>
              <a:rPr lang="en-US" sz="2400" dirty="0" smtClean="0"/>
              <a:t>Business and Economics</a:t>
            </a:r>
          </a:p>
          <a:p>
            <a:r>
              <a:rPr lang="en-US" sz="2400" dirty="0" smtClean="0"/>
              <a:t>Education</a:t>
            </a:r>
          </a:p>
          <a:p>
            <a:r>
              <a:rPr lang="en-US" sz="2400" dirty="0" smtClean="0"/>
              <a:t>Home Values</a:t>
            </a:r>
          </a:p>
          <a:p>
            <a:r>
              <a:rPr lang="en-US" sz="2400" dirty="0" smtClean="0"/>
              <a:t>Public Services and Amenities</a:t>
            </a:r>
            <a:endParaRPr lang="en-US" sz="2400" dirty="0"/>
          </a:p>
        </p:txBody>
      </p:sp>
    </p:spTree>
    <p:extLst>
      <p:ext uri="{BB962C8B-B14F-4D97-AF65-F5344CB8AC3E}">
        <p14:creationId xmlns:p14="http://schemas.microsoft.com/office/powerpoint/2010/main" val="164966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Impacts: Jobs and Income</a:t>
            </a:r>
            <a:endParaRPr lang="en-US" dirty="0"/>
          </a:p>
        </p:txBody>
      </p:sp>
      <p:sp>
        <p:nvSpPr>
          <p:cNvPr id="3" name="Content Placeholder 2"/>
          <p:cNvSpPr>
            <a:spLocks noGrp="1"/>
          </p:cNvSpPr>
          <p:nvPr>
            <p:ph idx="1"/>
          </p:nvPr>
        </p:nvSpPr>
        <p:spPr>
          <a:xfrm>
            <a:off x="2589212" y="1446663"/>
            <a:ext cx="8915400" cy="4687437"/>
          </a:xfrm>
        </p:spPr>
        <p:txBody>
          <a:bodyPr>
            <a:normAutofit fontScale="77500" lnSpcReduction="20000"/>
          </a:bodyPr>
          <a:lstStyle/>
          <a:p>
            <a:pPr marL="285750" indent="-285750">
              <a:buFont typeface="Arial" panose="020B0604020202020204" pitchFamily="34" charset="0"/>
              <a:buChar char="•"/>
            </a:pPr>
            <a:r>
              <a:rPr lang="en-US" sz="2300" dirty="0"/>
              <a:t>Broadband </a:t>
            </a:r>
            <a:r>
              <a:rPr lang="en-US" sz="2300" dirty="0" smtClean="0"/>
              <a:t>access: gaining </a:t>
            </a:r>
            <a:r>
              <a:rPr lang="en-US" sz="2300" dirty="0"/>
              <a:t>4Mbps can increase household income by $</a:t>
            </a:r>
            <a:r>
              <a:rPr lang="en-US" sz="2300" dirty="0" smtClean="0"/>
              <a:t>2,100 (1)</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smtClean="0"/>
              <a:t>Broadband speed: Upgrading </a:t>
            </a:r>
            <a:r>
              <a:rPr lang="en-US" sz="2300" dirty="0"/>
              <a:t>from 0.5 Mbps to 4 Mbps can increase income by over $300 </a:t>
            </a:r>
            <a:r>
              <a:rPr lang="en-US" sz="2300" dirty="0" smtClean="0"/>
              <a:t>month (1)</a:t>
            </a:r>
          </a:p>
          <a:p>
            <a:pPr marL="285750" indent="-285750">
              <a:buFont typeface="Arial" panose="020B0604020202020204" pitchFamily="34" charset="0"/>
              <a:buChar char="•"/>
            </a:pPr>
            <a:endParaRPr lang="en-US" sz="2300" dirty="0" smtClean="0"/>
          </a:p>
          <a:p>
            <a:pPr marL="285750" indent="-285750">
              <a:buFont typeface="Arial" panose="020B0604020202020204" pitchFamily="34" charset="0"/>
              <a:buChar char="•"/>
            </a:pPr>
            <a:r>
              <a:rPr lang="en-US" sz="2300" dirty="0"/>
              <a:t>Broadband </a:t>
            </a:r>
            <a:r>
              <a:rPr lang="en-US" sz="2300" dirty="0" smtClean="0"/>
              <a:t>Speed boosts </a:t>
            </a:r>
            <a:r>
              <a:rPr lang="en-US" sz="2300" dirty="0"/>
              <a:t>personal productivity and allows more flexible work </a:t>
            </a:r>
            <a:r>
              <a:rPr lang="en-US" sz="2300" dirty="0" smtClean="0"/>
              <a:t>arrangements (1)</a:t>
            </a:r>
          </a:p>
          <a:p>
            <a:pPr marL="285750" indent="-285750">
              <a:buFont typeface="Arial" panose="020B0604020202020204" pitchFamily="34" charset="0"/>
              <a:buChar char="•"/>
            </a:pPr>
            <a:endParaRPr lang="en-US" sz="2300" dirty="0" smtClean="0"/>
          </a:p>
          <a:p>
            <a:pPr marL="285750" indent="-285750">
              <a:buFont typeface="Arial" panose="020B0604020202020204" pitchFamily="34" charset="0"/>
              <a:buChar char="•"/>
            </a:pPr>
            <a:r>
              <a:rPr lang="en-US" sz="2300" dirty="0">
                <a:sym typeface="Wingdings" panose="05000000000000000000" pitchFamily="2" charset="2"/>
              </a:rPr>
              <a:t>Enhances workforce participation, advanced </a:t>
            </a:r>
            <a:r>
              <a:rPr lang="en-US" sz="2300" dirty="0" smtClean="0">
                <a:sym typeface="Wingdings" panose="05000000000000000000" pitchFamily="2" charset="2"/>
              </a:rPr>
              <a:t>certifications (5)</a:t>
            </a:r>
          </a:p>
          <a:p>
            <a:pPr marL="285750" indent="-285750">
              <a:buFont typeface="Arial" panose="020B0604020202020204" pitchFamily="34" charset="0"/>
              <a:buChar char="•"/>
            </a:pPr>
            <a:endParaRPr lang="en-US" sz="2300" dirty="0">
              <a:sym typeface="Wingdings" panose="05000000000000000000" pitchFamily="2" charset="2"/>
            </a:endParaRPr>
          </a:p>
          <a:p>
            <a:pPr marL="285750" indent="-285750">
              <a:buFont typeface="Arial" panose="020B0604020202020204" pitchFamily="34" charset="0"/>
              <a:buChar char="•"/>
            </a:pPr>
            <a:r>
              <a:rPr lang="en-US" sz="2300" dirty="0" smtClean="0">
                <a:sym typeface="Wingdings" panose="05000000000000000000" pitchFamily="2" charset="2"/>
              </a:rPr>
              <a:t>Investments </a:t>
            </a:r>
            <a:r>
              <a:rPr lang="en-US" sz="2300" dirty="0">
                <a:sym typeface="Wingdings" panose="05000000000000000000" pitchFamily="2" charset="2"/>
              </a:rPr>
              <a:t>in broadband infrastructure creates jobs (100,000 jobs/ $5 billion; 498,000 jobs/ $10 billion)(300,000 jobs for every 1% increase in BB penetration) (7% increase in bb adoption could create or save 50,748 new jobs per year in Wisconsin, $1.86 billion in income growth</a:t>
            </a:r>
            <a:r>
              <a:rPr lang="en-US" sz="2300" dirty="0" smtClean="0">
                <a:sym typeface="Wingdings" panose="05000000000000000000" pitchFamily="2" charset="2"/>
              </a:rPr>
              <a:t>) (5)</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66932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3379</TotalTime>
  <Words>2434</Words>
  <Application>Microsoft Office PowerPoint</Application>
  <PresentationFormat>Widescreen</PresentationFormat>
  <Paragraphs>269</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Times New Roman</vt:lpstr>
      <vt:lpstr>Wingdings</vt:lpstr>
      <vt:lpstr>Wingdings 3</vt:lpstr>
      <vt:lpstr>Wisp</vt:lpstr>
      <vt:lpstr>Economic Impacts of Broadband  and  What Local Governments can do</vt:lpstr>
      <vt:lpstr>Socio-Economic Impact of Broadband</vt:lpstr>
      <vt:lpstr>What is Broadband?</vt:lpstr>
      <vt:lpstr>PowerPoint Presentation</vt:lpstr>
      <vt:lpstr>Common Wireless Technologies</vt:lpstr>
      <vt:lpstr>Wired or Wireless?</vt:lpstr>
      <vt:lpstr>Socio-Economic Impact of Broadband</vt:lpstr>
      <vt:lpstr>Socio-Economic Benefits of Broadband</vt:lpstr>
      <vt:lpstr>Broadband Impacts: Jobs and Income</vt:lpstr>
      <vt:lpstr>Broadband Impacts: Jobs and Income</vt:lpstr>
      <vt:lpstr>Broadband Impacts: Business &amp; Economics</vt:lpstr>
      <vt:lpstr>Broadband Impacts: Business &amp; Economics</vt:lpstr>
      <vt:lpstr>Socio-Economic Impacts of Broadband</vt:lpstr>
      <vt:lpstr>Broadband Impacts: Education</vt:lpstr>
      <vt:lpstr>Broadband Impacts: Home Values</vt:lpstr>
      <vt:lpstr>Broadband Impacts: Home Values</vt:lpstr>
      <vt:lpstr>Broadband Impacts: Public Services</vt:lpstr>
      <vt:lpstr>Socio-Economic Impacts of Broadband</vt:lpstr>
      <vt:lpstr>Socio-Economic Impacts of Broadband: Some Headlines</vt:lpstr>
      <vt:lpstr>St Croix County EDC’s Broadband Committee</vt:lpstr>
      <vt:lpstr>The Phase 1 Survey</vt:lpstr>
      <vt:lpstr>Phase 1 Survey Results</vt:lpstr>
      <vt:lpstr>Phase 1 Survey Results</vt:lpstr>
      <vt:lpstr>PowerPoint Presentation</vt:lpstr>
      <vt:lpstr>PowerPoint Presentation</vt:lpstr>
      <vt:lpstr>PowerPoint Presentation</vt:lpstr>
      <vt:lpstr>Next Steps: Phase 2 Survey</vt:lpstr>
      <vt:lpstr>What can local governments do?</vt:lpstr>
      <vt:lpstr>What can local governments do?</vt:lpstr>
      <vt:lpstr>What can local governments do?</vt:lpstr>
      <vt:lpstr>What can local governments do?</vt:lpstr>
      <vt:lpstr>What can local governments do?</vt:lpstr>
      <vt:lpstr>What can local governments do?</vt:lpstr>
      <vt:lpstr>What can local governments do?</vt:lpstr>
      <vt:lpstr>Thank you!</vt:lpstr>
      <vt:lpstr>References</vt:lpstr>
    </vt:vector>
  </TitlesOfParts>
  <Company>St. Croix County WI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Impacts of Broadband Access and Availability</dc:title>
  <dc:creator>Eric Biltonen</dc:creator>
  <cp:lastModifiedBy>Eric Biltonen</cp:lastModifiedBy>
  <cp:revision>38</cp:revision>
  <cp:lastPrinted>2016-01-14T20:29:13Z</cp:lastPrinted>
  <dcterms:created xsi:type="dcterms:W3CDTF">2016-01-11T20:08:57Z</dcterms:created>
  <dcterms:modified xsi:type="dcterms:W3CDTF">2016-03-21T21:23:54Z</dcterms:modified>
</cp:coreProperties>
</file>